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81" r:id="rId2"/>
    <p:sldId id="282" r:id="rId3"/>
    <p:sldId id="256" r:id="rId4"/>
    <p:sldId id="257" r:id="rId5"/>
    <p:sldId id="262" r:id="rId6"/>
    <p:sldId id="258" r:id="rId7"/>
    <p:sldId id="260" r:id="rId8"/>
    <p:sldId id="261" r:id="rId9"/>
    <p:sldId id="275" r:id="rId10"/>
    <p:sldId id="276" r:id="rId11"/>
    <p:sldId id="277" r:id="rId12"/>
    <p:sldId id="278" r:id="rId13"/>
    <p:sldId id="279" r:id="rId14"/>
    <p:sldId id="280" r:id="rId15"/>
    <p:sldId id="263" r:id="rId16"/>
    <p:sldId id="264" r:id="rId17"/>
    <p:sldId id="265" r:id="rId18"/>
    <p:sldId id="266" r:id="rId19"/>
    <p:sldId id="267" r:id="rId20"/>
    <p:sldId id="268"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1D8BD707-D9CF-40AE-B4C6-C98DA3205C09}" type="datetimeFigureOut">
              <a:rPr lang="en-US" smtClean="0"/>
              <a:pPr/>
              <a:t>1/19/2022</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1D8BD707-D9CF-40AE-B4C6-C98DA3205C09}" type="datetimeFigureOut">
              <a:rPr lang="en-US" smtClean="0"/>
              <a:pPr/>
              <a:t>1/19/2022</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1D8BD707-D9CF-40AE-B4C6-C98DA3205C09}" type="datetimeFigureOut">
              <a:rPr lang="en-US" smtClean="0"/>
              <a:pPr/>
              <a:t>1/19/2022</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1D8BD707-D9CF-40AE-B4C6-C98DA3205C09}" type="datetimeFigureOut">
              <a:rPr lang="en-US" smtClean="0"/>
              <a:pPr/>
              <a:t>1/19/2022</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1D8BD707-D9CF-40AE-B4C6-C98DA3205C09}" type="datetimeFigureOut">
              <a:rPr lang="en-US" smtClean="0"/>
              <a:pPr/>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B6F15528-21DE-4FAA-801E-634DDDAF4B2B}"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1D8BD707-D9CF-40AE-B4C6-C98DA3205C09}" type="datetimeFigureOut">
              <a:rPr lang="en-US" smtClean="0"/>
              <a:pPr/>
              <a:t>1/19/2022</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pPr/>
              <a:t>1/19/2022</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1D8BD707-D9CF-40AE-B4C6-C98DA3205C09}" type="datetimeFigureOut">
              <a:rPr lang="en-US" smtClean="0"/>
              <a:pPr/>
              <a:t>1/19/2022</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1/19/2022</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B6F15528-21DE-4FAA-801E-634DDDAF4B2B}"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1D8BD707-D9CF-40AE-B4C6-C98DA3205C09}" type="datetimeFigureOut">
              <a:rPr lang="en-US" smtClean="0"/>
              <a:pPr/>
              <a:t>1/19/2022</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B6F15528-21DE-4FAA-801E-634DDDAF4B2B}"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71612"/>
            <a:ext cx="5638800" cy="1415772"/>
          </a:xfrm>
          <a:prstGeom prst="rect">
            <a:avLst/>
          </a:prstGeom>
          <a:noFill/>
        </p:spPr>
        <p:txBody>
          <a:bodyPr wrap="square" lIns="91440" tIns="45720" rIns="91440" bIns="45720">
            <a:spAutoFit/>
          </a:bodyPr>
          <a:lstStyle/>
          <a:p>
            <a:pPr algn="ctr"/>
            <a:endParaRPr lang="ro-RO"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r>
              <a:rPr lang="ro-RO" sz="3200" b="1" cap="none" spc="0"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DOVLEACUL BUCĂTAR</a:t>
            </a:r>
            <a:endParaRPr lang="en-US" sz="3200" b="1" cap="none" spc="0"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1026" name="AutoShape 2" descr="https://apis.mail.yahoo.com/ws/v3/mailboxes/@.id==VjN-v80zHSbEZ0KQiJSlFp15EoyKgwitJ-uOiAFLx64CtT0fiiZm3bPQJZ32lhiBAIXqOstHGQ2SvOzuBlPC52QM-g/messages/@.id==ADXVwiF2vqJQYehRWwJZkA43hl0/content/parts/@.id==2/thumbnail?appid=YMailNorrin&amp;downloadWhenThumbnailFails=true&amp;pid=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o-RO"/>
          </a:p>
        </p:txBody>
      </p:sp>
      <p:pic>
        <p:nvPicPr>
          <p:cNvPr id="1027" name="Picture 3"/>
          <p:cNvPicPr>
            <a:picLocks noChangeAspect="1" noChangeArrowheads="1"/>
          </p:cNvPicPr>
          <p:nvPr/>
        </p:nvPicPr>
        <p:blipFill>
          <a:blip r:embed="rId2" cstate="print"/>
          <a:srcRect/>
          <a:stretch>
            <a:fillRect/>
          </a:stretch>
        </p:blipFill>
        <p:spPr bwMode="auto">
          <a:xfrm>
            <a:off x="152400" y="228600"/>
            <a:ext cx="3386667" cy="19050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cstate="print"/>
          <a:srcRect/>
          <a:stretch>
            <a:fillRect/>
          </a:stretch>
        </p:blipFill>
        <p:spPr bwMode="auto">
          <a:xfrm>
            <a:off x="5181600" y="2438400"/>
            <a:ext cx="3136280" cy="3810000"/>
          </a:xfrm>
          <a:prstGeom prst="rect">
            <a:avLst/>
          </a:prstGeom>
          <a:noFill/>
          <a:ln w="9525">
            <a:noFill/>
            <a:miter lim="800000"/>
            <a:headEnd/>
            <a:tailEnd/>
          </a:ln>
          <a:effectLst/>
        </p:spPr>
      </p:pic>
      <p:sp>
        <p:nvSpPr>
          <p:cNvPr id="6" name="TextBox 5"/>
          <p:cNvSpPr txBox="1"/>
          <p:nvPr/>
        </p:nvSpPr>
        <p:spPr>
          <a:xfrm>
            <a:off x="4191000" y="457200"/>
            <a:ext cx="4495800" cy="1477328"/>
          </a:xfrm>
          <a:prstGeom prst="rect">
            <a:avLst/>
          </a:prstGeom>
          <a:noFill/>
        </p:spPr>
        <p:txBody>
          <a:bodyPr wrap="square" rtlCol="0">
            <a:spAutoFit/>
          </a:bodyPr>
          <a:lstStyle/>
          <a:p>
            <a:pPr algn="just"/>
            <a:r>
              <a:rPr lang="ro-RO" dirty="0">
                <a:latin typeface="Times New Roman" pitchFamily="18" charset="0"/>
                <a:cs typeface="Times New Roman" pitchFamily="18" charset="0"/>
              </a:rPr>
              <a:t>	GP.P. DEDA, și-a deschis porțile pentru a prezenta o activitate cu tema : </a:t>
            </a:r>
            <a:r>
              <a:rPr lang="ro-RO" b="1" dirty="0">
                <a:latin typeface="Times New Roman" pitchFamily="18" charset="0"/>
                <a:cs typeface="Times New Roman" pitchFamily="18" charset="0"/>
              </a:rPr>
              <a:t>Proiectarea activităților în echipă și derularea în comun a unui proiect tematic-experiențe împărtășite” </a:t>
            </a:r>
            <a:r>
              <a:rPr lang="ro-RO" dirty="0">
                <a:latin typeface="Times New Roman" pitchFamily="18" charset="0"/>
                <a:cs typeface="Times New Roman" pitchFamily="18" charset="0"/>
              </a:rPr>
              <a:t> </a:t>
            </a:r>
          </a:p>
        </p:txBody>
      </p:sp>
      <p:pic>
        <p:nvPicPr>
          <p:cNvPr id="7" name="3 Marcador de contenido"/>
          <p:cNvPicPr>
            <a:picLocks/>
          </p:cNvPicPr>
          <p:nvPr/>
        </p:nvPicPr>
        <p:blipFill>
          <a:blip r:embed="rId4" cstate="print"/>
          <a:srcRect/>
          <a:stretch>
            <a:fillRect/>
          </a:stretch>
        </p:blipFill>
        <p:spPr bwMode="auto">
          <a:xfrm>
            <a:off x="914400" y="3000372"/>
            <a:ext cx="3124200" cy="2362200"/>
          </a:xfrm>
          <a:prstGeom prst="rect">
            <a:avLst/>
          </a:prstGeom>
          <a:noFill/>
          <a:ln w="9525">
            <a:noFill/>
            <a:miter lim="800000"/>
            <a:headEnd/>
            <a:tailEnd/>
          </a:ln>
        </p:spPr>
      </p:pic>
      <p:sp>
        <p:nvSpPr>
          <p:cNvPr id="8" name="TextBox 7"/>
          <p:cNvSpPr txBox="1"/>
          <p:nvPr/>
        </p:nvSpPr>
        <p:spPr>
          <a:xfrm>
            <a:off x="1" y="5572140"/>
            <a:ext cx="5214942" cy="923330"/>
          </a:xfrm>
          <a:prstGeom prst="rect">
            <a:avLst/>
          </a:prstGeom>
          <a:noFill/>
        </p:spPr>
        <p:txBody>
          <a:bodyPr wrap="square" rtlCol="0">
            <a:spAutoFit/>
          </a:bodyPr>
          <a:lstStyle/>
          <a:p>
            <a:r>
              <a:rPr lang="ro-RO" smtClean="0"/>
              <a:t>COORDONATORI</a:t>
            </a:r>
            <a:r>
              <a:rPr lang="ro-RO" dirty="0" smtClean="0"/>
              <a:t>:</a:t>
            </a:r>
          </a:p>
          <a:p>
            <a:r>
              <a:rPr lang="ro-RO" dirty="0" smtClean="0"/>
              <a:t> Metodist prof.înv.preșc. MOLDOVAN VIOLETA </a:t>
            </a:r>
          </a:p>
          <a:p>
            <a:r>
              <a:rPr lang="ro-RO" dirty="0" smtClean="0"/>
              <a:t> Metodist prof. înv.preșc. SANDA CIRILESCU</a:t>
            </a:r>
            <a:endParaRPr lang="ro-RO" dirty="0"/>
          </a:p>
        </p:txBody>
      </p:sp>
    </p:spTree>
  </p:cSld>
  <p:clrMapOvr>
    <a:masterClrMapping/>
  </p:clrMapOvr>
  <p:transition>
    <p:wedg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li2.jfif"/>
          <p:cNvPicPr>
            <a:picLocks noChangeAspect="1"/>
          </p:cNvPicPr>
          <p:nvPr/>
        </p:nvPicPr>
        <p:blipFill>
          <a:blip r:embed="rId2" cstate="print"/>
          <a:stretch>
            <a:fillRect/>
          </a:stretch>
        </p:blipFill>
        <p:spPr>
          <a:xfrm>
            <a:off x="428596" y="3500438"/>
            <a:ext cx="4286246" cy="3357562"/>
          </a:xfrm>
          <a:prstGeom prst="rect">
            <a:avLst/>
          </a:prstGeom>
          <a:ln>
            <a:noFill/>
          </a:ln>
          <a:effectLst>
            <a:softEdge rad="112500"/>
          </a:effectLst>
        </p:spPr>
      </p:pic>
      <p:pic>
        <p:nvPicPr>
          <p:cNvPr id="5" name="Picture 4" descr="lili3.jfif"/>
          <p:cNvPicPr>
            <a:picLocks noChangeAspect="1"/>
          </p:cNvPicPr>
          <p:nvPr/>
        </p:nvPicPr>
        <p:blipFill>
          <a:blip r:embed="rId3" cstate="print"/>
          <a:stretch>
            <a:fillRect/>
          </a:stretch>
        </p:blipFill>
        <p:spPr>
          <a:xfrm>
            <a:off x="4714876" y="3536157"/>
            <a:ext cx="4429124" cy="3321843"/>
          </a:xfrm>
          <a:prstGeom prst="rect">
            <a:avLst/>
          </a:prstGeom>
          <a:ln>
            <a:noFill/>
          </a:ln>
          <a:effectLst>
            <a:softEdge rad="112500"/>
          </a:effectLst>
        </p:spPr>
      </p:pic>
      <p:pic>
        <p:nvPicPr>
          <p:cNvPr id="3" name="Picture 2" descr="lili1.jfif"/>
          <p:cNvPicPr>
            <a:picLocks noChangeAspect="1"/>
          </p:cNvPicPr>
          <p:nvPr/>
        </p:nvPicPr>
        <p:blipFill>
          <a:blip r:embed="rId4" cstate="print"/>
          <a:stretch>
            <a:fillRect/>
          </a:stretch>
        </p:blipFill>
        <p:spPr>
          <a:xfrm>
            <a:off x="4714876" y="214290"/>
            <a:ext cx="4286280" cy="3339727"/>
          </a:xfrm>
          <a:prstGeom prst="rect">
            <a:avLst/>
          </a:prstGeom>
          <a:ln>
            <a:noFill/>
          </a:ln>
          <a:effectLst>
            <a:softEdge rad="112500"/>
          </a:effectLst>
        </p:spPr>
      </p:pic>
      <p:sp>
        <p:nvSpPr>
          <p:cNvPr id="6" name="TextBox 5"/>
          <p:cNvSpPr txBox="1"/>
          <p:nvPr/>
        </p:nvSpPr>
        <p:spPr>
          <a:xfrm>
            <a:off x="228600" y="381000"/>
            <a:ext cx="4495800" cy="2862322"/>
          </a:xfrm>
          <a:prstGeom prst="rect">
            <a:avLst/>
          </a:prstGeom>
          <a:noFill/>
        </p:spPr>
        <p:txBody>
          <a:bodyPr wrap="square" rtlCol="0">
            <a:spAutoFit/>
          </a:bodyPr>
          <a:lstStyle/>
          <a:p>
            <a:r>
              <a:rPr lang="ro-RO" b="1" dirty="0">
                <a:latin typeface="Times New Roman" pitchFamily="18" charset="0"/>
                <a:cs typeface="Times New Roman" pitchFamily="18" charset="0"/>
              </a:rPr>
              <a:t>ALA: ȘTIINȚĂ „CUTIA CU SURPRIZE”</a:t>
            </a:r>
          </a:p>
          <a:p>
            <a:endParaRPr lang="ro-RO" b="1" dirty="0">
              <a:latin typeface="Times New Roman" pitchFamily="18" charset="0"/>
              <a:cs typeface="Times New Roman" pitchFamily="18" charset="0"/>
            </a:endParaRPr>
          </a:p>
          <a:p>
            <a:r>
              <a:rPr lang="ro-RO" dirty="0">
                <a:latin typeface="Times New Roman" pitchFamily="18" charset="0"/>
                <a:cs typeface="Times New Roman" pitchFamily="18" charset="0"/>
              </a:rPr>
              <a:t>	Activitatea grupei mijlocii a început  cu apariția „DOVLEACULUI  BUCĂTAR”, care și-a căutat disperat prietenii.(legumele)</a:t>
            </a:r>
          </a:p>
          <a:p>
            <a:r>
              <a:rPr lang="ro-RO" dirty="0">
                <a:latin typeface="Times New Roman" pitchFamily="18" charset="0"/>
                <a:cs typeface="Times New Roman" pitchFamily="18" charset="0"/>
              </a:rPr>
              <a:t>	Copiii s-au oferit să îl ajute și au descoperit, pe rînd, legumele ascunse în cutia cu surprize. Folosindu-se de simțuri ( tactil , vizual, olfactiv) aceștia au recunoscut și denumit  legumele.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ili4.jfif"/>
          <p:cNvPicPr>
            <a:picLocks noChangeAspect="1"/>
          </p:cNvPicPr>
          <p:nvPr/>
        </p:nvPicPr>
        <p:blipFill>
          <a:blip r:embed="rId2" cstate="print"/>
          <a:stretch>
            <a:fillRect/>
          </a:stretch>
        </p:blipFill>
        <p:spPr>
          <a:xfrm>
            <a:off x="2928926" y="0"/>
            <a:ext cx="3071834" cy="2357430"/>
          </a:xfrm>
          <a:prstGeom prst="rect">
            <a:avLst/>
          </a:prstGeom>
          <a:ln>
            <a:noFill/>
          </a:ln>
          <a:effectLst>
            <a:softEdge rad="112500"/>
          </a:effectLst>
        </p:spPr>
      </p:pic>
      <p:pic>
        <p:nvPicPr>
          <p:cNvPr id="8" name="Picture 7" descr="lili7.jfif"/>
          <p:cNvPicPr>
            <a:picLocks noChangeAspect="1"/>
          </p:cNvPicPr>
          <p:nvPr/>
        </p:nvPicPr>
        <p:blipFill>
          <a:blip r:embed="rId3" cstate="print"/>
          <a:stretch>
            <a:fillRect/>
          </a:stretch>
        </p:blipFill>
        <p:spPr>
          <a:xfrm>
            <a:off x="6000760" y="2357430"/>
            <a:ext cx="3143240" cy="2357431"/>
          </a:xfrm>
          <a:prstGeom prst="rect">
            <a:avLst/>
          </a:prstGeom>
          <a:ln>
            <a:noFill/>
          </a:ln>
          <a:effectLst>
            <a:softEdge rad="112500"/>
          </a:effectLst>
        </p:spPr>
      </p:pic>
      <p:pic>
        <p:nvPicPr>
          <p:cNvPr id="9" name="Picture 8" descr="lili8.jfif"/>
          <p:cNvPicPr>
            <a:picLocks noChangeAspect="1"/>
          </p:cNvPicPr>
          <p:nvPr/>
        </p:nvPicPr>
        <p:blipFill>
          <a:blip r:embed="rId4" cstate="print"/>
          <a:stretch>
            <a:fillRect/>
          </a:stretch>
        </p:blipFill>
        <p:spPr>
          <a:xfrm>
            <a:off x="6033165" y="0"/>
            <a:ext cx="3110835" cy="2395322"/>
          </a:xfrm>
          <a:prstGeom prst="rect">
            <a:avLst/>
          </a:prstGeom>
          <a:ln>
            <a:noFill/>
          </a:ln>
          <a:effectLst>
            <a:softEdge rad="112500"/>
          </a:effectLst>
        </p:spPr>
      </p:pic>
      <p:pic>
        <p:nvPicPr>
          <p:cNvPr id="10" name="Picture 9" descr="lili9.jfif"/>
          <p:cNvPicPr>
            <a:picLocks noChangeAspect="1"/>
          </p:cNvPicPr>
          <p:nvPr/>
        </p:nvPicPr>
        <p:blipFill>
          <a:blip r:embed="rId5" cstate="print"/>
          <a:stretch>
            <a:fillRect/>
          </a:stretch>
        </p:blipFill>
        <p:spPr>
          <a:xfrm>
            <a:off x="4286248" y="4714885"/>
            <a:ext cx="3357586" cy="2143116"/>
          </a:xfrm>
          <a:prstGeom prst="rect">
            <a:avLst/>
          </a:prstGeom>
          <a:ln>
            <a:noFill/>
          </a:ln>
          <a:effectLst>
            <a:softEdge rad="112500"/>
          </a:effectLst>
        </p:spPr>
      </p:pic>
      <p:pic>
        <p:nvPicPr>
          <p:cNvPr id="11" name="Picture 10" descr="lili5.jfif"/>
          <p:cNvPicPr>
            <a:picLocks noChangeAspect="1"/>
          </p:cNvPicPr>
          <p:nvPr/>
        </p:nvPicPr>
        <p:blipFill>
          <a:blip r:embed="rId6" cstate="print"/>
          <a:stretch>
            <a:fillRect/>
          </a:stretch>
        </p:blipFill>
        <p:spPr>
          <a:xfrm>
            <a:off x="2971800" y="2362200"/>
            <a:ext cx="3071834" cy="2357454"/>
          </a:xfrm>
          <a:prstGeom prst="rect">
            <a:avLst/>
          </a:prstGeom>
          <a:ln>
            <a:noFill/>
          </a:ln>
          <a:effectLst>
            <a:softEdge rad="112500"/>
          </a:effectLst>
        </p:spPr>
      </p:pic>
      <p:sp>
        <p:nvSpPr>
          <p:cNvPr id="12" name="TextBox 11"/>
          <p:cNvSpPr txBox="1"/>
          <p:nvPr/>
        </p:nvSpPr>
        <p:spPr>
          <a:xfrm>
            <a:off x="0" y="228600"/>
            <a:ext cx="2971800" cy="6463308"/>
          </a:xfrm>
          <a:prstGeom prst="rect">
            <a:avLst/>
          </a:prstGeom>
          <a:noFill/>
        </p:spPr>
        <p:txBody>
          <a:bodyPr wrap="square" rtlCol="0">
            <a:spAutoFit/>
          </a:bodyPr>
          <a:lstStyle/>
          <a:p>
            <a:pPr algn="ctr"/>
            <a:r>
              <a:rPr lang="ro-RO" b="1" dirty="0">
                <a:latin typeface="Times New Roman" pitchFamily="18" charset="0"/>
                <a:cs typeface="Times New Roman" pitchFamily="18" charset="0"/>
              </a:rPr>
              <a:t>    ARTĂ:</a:t>
            </a:r>
          </a:p>
          <a:p>
            <a:pPr algn="ctr"/>
            <a:endParaRPr lang="ro-RO" b="1" dirty="0">
              <a:latin typeface="Times New Roman" pitchFamily="18" charset="0"/>
              <a:cs typeface="Times New Roman" pitchFamily="18" charset="0"/>
            </a:endParaRPr>
          </a:p>
          <a:p>
            <a:pPr algn="ctr"/>
            <a:r>
              <a:rPr lang="ro-RO" b="1" dirty="0">
                <a:solidFill>
                  <a:srgbClr val="FF0000"/>
                </a:solidFill>
                <a:latin typeface="Times New Roman" pitchFamily="18" charset="0"/>
                <a:cs typeface="Times New Roman" pitchFamily="18" charset="0"/>
              </a:rPr>
              <a:t>„LEGUMELE BUCLUCAȘE”</a:t>
            </a:r>
          </a:p>
          <a:p>
            <a:pPr algn="ctr"/>
            <a:endParaRPr lang="ro-RO" b="1" dirty="0">
              <a:latin typeface="Times New Roman" pitchFamily="18" charset="0"/>
              <a:cs typeface="Times New Roman" pitchFamily="18" charset="0"/>
            </a:endParaRPr>
          </a:p>
          <a:p>
            <a:pPr algn="just"/>
            <a:r>
              <a:rPr lang="ro-RO" dirty="0">
                <a:latin typeface="Times New Roman" pitchFamily="18" charset="0"/>
                <a:cs typeface="Times New Roman" pitchFamily="18" charset="0"/>
              </a:rPr>
              <a:t>        Pentru a-l bucura pe Dovleac, copiii au decorat legumele descoperite cu abțibilduri, folosindu-se de explicația oferită de educatoare și de propria imaginație.</a:t>
            </a:r>
          </a:p>
          <a:p>
            <a:pPr algn="just"/>
            <a:r>
              <a:rPr lang="ro-RO" dirty="0">
                <a:latin typeface="Times New Roman" pitchFamily="18" charset="0"/>
                <a:cs typeface="Times New Roman" pitchFamily="18" charset="0"/>
              </a:rPr>
              <a:t>     La final s-a realizat o expoziție, lucru care a produs satisfacție atât personajului surpriză cât și copiilor.</a:t>
            </a:r>
          </a:p>
          <a:p>
            <a:pPr algn="just"/>
            <a:r>
              <a:rPr lang="ro-RO" dirty="0">
                <a:latin typeface="Times New Roman" pitchFamily="18" charset="0"/>
                <a:cs typeface="Times New Roman" pitchFamily="18" charset="0"/>
              </a:rPr>
              <a:t>      Prin intermediul acestei activități copiii au putut să -și demonstreze creativitatea,  să-și activeze potențialul creativ și totodată  să se aprecieze reciproc.</a:t>
            </a:r>
          </a:p>
          <a:p>
            <a:pPr algn="ctr"/>
            <a:endParaRPr lang="ro-RO" b="1" dirty="0">
              <a:latin typeface="Times New Roman" pitchFamily="18" charset="0"/>
              <a:cs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i1.jfif"/>
          <p:cNvPicPr>
            <a:picLocks noChangeAspect="1"/>
          </p:cNvPicPr>
          <p:nvPr/>
        </p:nvPicPr>
        <p:blipFill>
          <a:blip r:embed="rId2" cstate="print"/>
          <a:stretch>
            <a:fillRect/>
          </a:stretch>
        </p:blipFill>
        <p:spPr>
          <a:xfrm rot="5400000">
            <a:off x="-16" y="-9"/>
            <a:ext cx="3429024" cy="3428995"/>
          </a:xfrm>
          <a:prstGeom prst="rect">
            <a:avLst/>
          </a:prstGeom>
          <a:ln>
            <a:noFill/>
          </a:ln>
          <a:effectLst>
            <a:softEdge rad="112500"/>
          </a:effectLst>
        </p:spPr>
      </p:pic>
      <p:pic>
        <p:nvPicPr>
          <p:cNvPr id="3" name="Picture 2" descr="mari3.jfif"/>
          <p:cNvPicPr>
            <a:picLocks noChangeAspect="1"/>
          </p:cNvPicPr>
          <p:nvPr/>
        </p:nvPicPr>
        <p:blipFill>
          <a:blip r:embed="rId3" cstate="print"/>
          <a:stretch>
            <a:fillRect/>
          </a:stretch>
        </p:blipFill>
        <p:spPr>
          <a:xfrm>
            <a:off x="-32" y="3429000"/>
            <a:ext cx="4214842" cy="3429024"/>
          </a:xfrm>
          <a:prstGeom prst="rect">
            <a:avLst/>
          </a:prstGeom>
          <a:ln>
            <a:noFill/>
          </a:ln>
          <a:effectLst>
            <a:softEdge rad="112500"/>
          </a:effectLst>
        </p:spPr>
      </p:pic>
      <p:pic>
        <p:nvPicPr>
          <p:cNvPr id="4" name="Picture 3" descr="mari4.jfif"/>
          <p:cNvPicPr>
            <a:picLocks noChangeAspect="1"/>
          </p:cNvPicPr>
          <p:nvPr/>
        </p:nvPicPr>
        <p:blipFill>
          <a:blip r:embed="rId4" cstate="print"/>
          <a:stretch>
            <a:fillRect/>
          </a:stretch>
        </p:blipFill>
        <p:spPr>
          <a:xfrm>
            <a:off x="4214810" y="3429000"/>
            <a:ext cx="4929222" cy="3429024"/>
          </a:xfrm>
          <a:prstGeom prst="rect">
            <a:avLst/>
          </a:prstGeom>
          <a:ln>
            <a:noFill/>
          </a:ln>
          <a:effectLst>
            <a:softEdge rad="112500"/>
          </a:effectLst>
        </p:spPr>
      </p:pic>
      <p:sp>
        <p:nvSpPr>
          <p:cNvPr id="5" name="TextBox 4"/>
          <p:cNvSpPr txBox="1"/>
          <p:nvPr/>
        </p:nvSpPr>
        <p:spPr>
          <a:xfrm>
            <a:off x="6858000" y="228600"/>
            <a:ext cx="2000264" cy="1431161"/>
          </a:xfrm>
          <a:prstGeom prst="rect">
            <a:avLst/>
          </a:prstGeom>
          <a:noFill/>
        </p:spPr>
        <p:txBody>
          <a:bodyPr wrap="square" rtlCol="0">
            <a:spAutoFit/>
          </a:bodyPr>
          <a:lstStyle/>
          <a:p>
            <a:pPr algn="ctr"/>
            <a:r>
              <a:rPr lang="ro-RO" b="1" dirty="0">
                <a:latin typeface="Times New Roman" pitchFamily="18" charset="0"/>
                <a:cs typeface="Times New Roman" pitchFamily="18" charset="0"/>
              </a:rPr>
              <a:t>JOC DE ROL </a:t>
            </a:r>
          </a:p>
          <a:p>
            <a:endParaRPr lang="ro-RO" sz="1100" dirty="0">
              <a:latin typeface="Times New Roman" pitchFamily="18" charset="0"/>
              <a:cs typeface="Times New Roman" pitchFamily="18" charset="0"/>
            </a:endParaRPr>
          </a:p>
          <a:p>
            <a:pPr algn="ctr"/>
            <a:r>
              <a:rPr lang="ro-RO" b="1" dirty="0">
                <a:solidFill>
                  <a:srgbClr val="C00000"/>
                </a:solidFill>
                <a:latin typeface="Times New Roman" pitchFamily="18" charset="0"/>
                <a:cs typeface="Times New Roman" pitchFamily="18" charset="0"/>
              </a:rPr>
              <a:t>,,PLĂCINTĂ CU DOVLEAC”</a:t>
            </a:r>
          </a:p>
          <a:p>
            <a:endParaRPr lang="ro-RO" sz="1100" dirty="0">
              <a:latin typeface="Times New Roman" pitchFamily="18" charset="0"/>
              <a:cs typeface="Times New Roman" pitchFamily="18" charset="0"/>
            </a:endParaRPr>
          </a:p>
          <a:p>
            <a:endParaRPr lang="ro-RO" sz="1100" dirty="0">
              <a:latin typeface="Times New Roman" pitchFamily="18" charset="0"/>
              <a:cs typeface="Times New Roman" pitchFamily="18" charset="0"/>
            </a:endParaRPr>
          </a:p>
        </p:txBody>
      </p:sp>
      <p:pic>
        <p:nvPicPr>
          <p:cNvPr id="6" name="Picture 5" descr="mari2.jfif"/>
          <p:cNvPicPr>
            <a:picLocks noChangeAspect="1"/>
          </p:cNvPicPr>
          <p:nvPr/>
        </p:nvPicPr>
        <p:blipFill>
          <a:blip r:embed="rId5" cstate="print"/>
          <a:stretch>
            <a:fillRect/>
          </a:stretch>
        </p:blipFill>
        <p:spPr>
          <a:xfrm rot="5400000">
            <a:off x="3260526" y="117266"/>
            <a:ext cx="3480203" cy="3143272"/>
          </a:xfrm>
          <a:prstGeom prst="rect">
            <a:avLst/>
          </a:prstGeom>
          <a:ln>
            <a:noFill/>
          </a:ln>
          <a:effectLst>
            <a:softEdge rad="112500"/>
          </a:effectLst>
        </p:spPr>
      </p:pic>
      <p:sp>
        <p:nvSpPr>
          <p:cNvPr id="7" name="TextBox 6"/>
          <p:cNvSpPr txBox="1"/>
          <p:nvPr/>
        </p:nvSpPr>
        <p:spPr>
          <a:xfrm>
            <a:off x="6705600" y="1219200"/>
            <a:ext cx="2438400" cy="2308324"/>
          </a:xfrm>
          <a:prstGeom prst="rect">
            <a:avLst/>
          </a:prstGeom>
          <a:noFill/>
        </p:spPr>
        <p:txBody>
          <a:bodyPr wrap="square" rtlCol="0">
            <a:spAutoFit/>
          </a:bodyPr>
          <a:lstStyle/>
          <a:p>
            <a:pPr algn="just"/>
            <a:r>
              <a:rPr lang="ro-RO" dirty="0">
                <a:latin typeface="Times New Roman" pitchFamily="18" charset="0"/>
                <a:cs typeface="Times New Roman" pitchFamily="18" charset="0"/>
              </a:rPr>
              <a:t>   Pentru a-l  înțelege mai bine pe dovleacul bucătar, copiii au devenit la rândul lor bucătari, jocul de rol permițându-le să  trăiască experiențe din viața de adult.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i5.jfif"/>
          <p:cNvPicPr>
            <a:picLocks noChangeAspect="1"/>
          </p:cNvPicPr>
          <p:nvPr/>
        </p:nvPicPr>
        <p:blipFill>
          <a:blip r:embed="rId2" cstate="print"/>
          <a:stretch>
            <a:fillRect/>
          </a:stretch>
        </p:blipFill>
        <p:spPr>
          <a:xfrm>
            <a:off x="2286000" y="304800"/>
            <a:ext cx="3195630" cy="2714620"/>
          </a:xfrm>
          <a:prstGeom prst="rect">
            <a:avLst/>
          </a:prstGeom>
          <a:ln>
            <a:noFill/>
          </a:ln>
          <a:effectLst>
            <a:softEdge rad="112500"/>
          </a:effectLst>
        </p:spPr>
      </p:pic>
      <p:pic>
        <p:nvPicPr>
          <p:cNvPr id="3" name="Picture 2" descr="mari6.jfif"/>
          <p:cNvPicPr>
            <a:picLocks noChangeAspect="1"/>
          </p:cNvPicPr>
          <p:nvPr/>
        </p:nvPicPr>
        <p:blipFill>
          <a:blip r:embed="rId3" cstate="print"/>
          <a:stretch>
            <a:fillRect/>
          </a:stretch>
        </p:blipFill>
        <p:spPr>
          <a:xfrm>
            <a:off x="2438400" y="3214686"/>
            <a:ext cx="3205138" cy="2893215"/>
          </a:xfrm>
          <a:prstGeom prst="rect">
            <a:avLst/>
          </a:prstGeom>
          <a:ln>
            <a:noFill/>
          </a:ln>
          <a:effectLst>
            <a:softEdge rad="112500"/>
          </a:effectLst>
        </p:spPr>
      </p:pic>
      <p:pic>
        <p:nvPicPr>
          <p:cNvPr id="4" name="Picture 3" descr="MARI9.jfif"/>
          <p:cNvPicPr>
            <a:picLocks noChangeAspect="1"/>
          </p:cNvPicPr>
          <p:nvPr/>
        </p:nvPicPr>
        <p:blipFill>
          <a:blip r:embed="rId4" cstate="print"/>
          <a:stretch>
            <a:fillRect/>
          </a:stretch>
        </p:blipFill>
        <p:spPr>
          <a:xfrm rot="5400000">
            <a:off x="5575227" y="3122565"/>
            <a:ext cx="3484716" cy="3348030"/>
          </a:xfrm>
          <a:prstGeom prst="rect">
            <a:avLst/>
          </a:prstGeom>
          <a:ln>
            <a:noFill/>
          </a:ln>
          <a:effectLst>
            <a:softEdge rad="112500"/>
          </a:effectLst>
        </p:spPr>
      </p:pic>
      <p:sp>
        <p:nvSpPr>
          <p:cNvPr id="5" name="TextBox 4"/>
          <p:cNvSpPr txBox="1"/>
          <p:nvPr/>
        </p:nvSpPr>
        <p:spPr>
          <a:xfrm>
            <a:off x="152400" y="457200"/>
            <a:ext cx="2076480" cy="5632311"/>
          </a:xfrm>
          <a:prstGeom prst="rect">
            <a:avLst/>
          </a:prstGeom>
          <a:noFill/>
        </p:spPr>
        <p:txBody>
          <a:bodyPr wrap="square" rtlCol="0">
            <a:spAutoFit/>
          </a:bodyPr>
          <a:lstStyle/>
          <a:p>
            <a:pPr algn="just"/>
            <a:r>
              <a:rPr lang="ro-RO" dirty="0">
                <a:latin typeface="Times New Roman" pitchFamily="18" charset="0"/>
                <a:cs typeface="Times New Roman" pitchFamily="18" charset="0"/>
              </a:rPr>
              <a:t>   Copiii și-au luat în serios rolul de bucătari și au pregătit o plăcintă aparte.</a:t>
            </a:r>
          </a:p>
          <a:p>
            <a:pPr algn="just"/>
            <a:r>
              <a:rPr lang="ro-RO" dirty="0">
                <a:latin typeface="Times New Roman" pitchFamily="18" charset="0"/>
                <a:cs typeface="Times New Roman" pitchFamily="18" charset="0"/>
              </a:rPr>
              <a:t>         Miezul auriu, aromele de vanilie și scorțioșoară precum și untul topit pe care bucătarii pricepuți</a:t>
            </a:r>
          </a:p>
          <a:p>
            <a:pPr algn="just"/>
            <a:r>
              <a:rPr lang="ro-RO" dirty="0">
                <a:latin typeface="Times New Roman" pitchFamily="18" charset="0"/>
                <a:cs typeface="Times New Roman" pitchFamily="18" charset="0"/>
              </a:rPr>
              <a:t> l-au întins pe foaia de plăcintă, au adus în grupă  mirosul din bucătăria bunicii.</a:t>
            </a:r>
          </a:p>
          <a:p>
            <a:pPr algn="just"/>
            <a:r>
              <a:rPr lang="ro-RO" dirty="0">
                <a:latin typeface="Times New Roman" pitchFamily="18" charset="0"/>
                <a:cs typeface="Times New Roman" pitchFamily="18" charset="0"/>
              </a:rPr>
              <a:t>    Bucuria trăită de copii a fost pe măsura efortului depus.</a:t>
            </a:r>
          </a:p>
        </p:txBody>
      </p:sp>
      <p:pic>
        <p:nvPicPr>
          <p:cNvPr id="6" name="Picture 5" descr="MARI11.jfif"/>
          <p:cNvPicPr>
            <a:picLocks noChangeAspect="1"/>
          </p:cNvPicPr>
          <p:nvPr/>
        </p:nvPicPr>
        <p:blipFill>
          <a:blip r:embed="rId5" cstate="print"/>
          <a:stretch>
            <a:fillRect/>
          </a:stretch>
        </p:blipFill>
        <p:spPr>
          <a:xfrm>
            <a:off x="5572132" y="228600"/>
            <a:ext cx="3571868" cy="2714644"/>
          </a:xfrm>
          <a:prstGeom prst="rect">
            <a:avLst/>
          </a:prstGeom>
          <a:ln>
            <a:noFill/>
          </a:ln>
          <a:effectLst>
            <a:softEdge rad="11250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7.jfif"/>
          <p:cNvPicPr>
            <a:picLocks noChangeAspect="1"/>
          </p:cNvPicPr>
          <p:nvPr/>
        </p:nvPicPr>
        <p:blipFill>
          <a:blip r:embed="rId2" cstate="print"/>
          <a:stretch>
            <a:fillRect/>
          </a:stretch>
        </p:blipFill>
        <p:spPr>
          <a:xfrm>
            <a:off x="71406" y="0"/>
            <a:ext cx="2786081" cy="3000372"/>
          </a:xfrm>
          <a:prstGeom prst="rect">
            <a:avLst/>
          </a:prstGeom>
          <a:ln>
            <a:noFill/>
          </a:ln>
          <a:effectLst>
            <a:softEdge rad="112500"/>
          </a:effectLst>
        </p:spPr>
      </p:pic>
      <p:pic>
        <p:nvPicPr>
          <p:cNvPr id="3" name="Picture 2" descr="A4.jfif"/>
          <p:cNvPicPr>
            <a:picLocks noChangeAspect="1"/>
          </p:cNvPicPr>
          <p:nvPr/>
        </p:nvPicPr>
        <p:blipFill>
          <a:blip r:embed="rId3" cstate="print"/>
          <a:stretch>
            <a:fillRect/>
          </a:stretch>
        </p:blipFill>
        <p:spPr>
          <a:xfrm>
            <a:off x="6286512" y="0"/>
            <a:ext cx="2857488" cy="3000372"/>
          </a:xfrm>
          <a:prstGeom prst="rect">
            <a:avLst/>
          </a:prstGeom>
          <a:ln>
            <a:noFill/>
          </a:ln>
          <a:effectLst>
            <a:softEdge rad="112500"/>
          </a:effectLst>
        </p:spPr>
      </p:pic>
      <p:pic>
        <p:nvPicPr>
          <p:cNvPr id="4" name="Picture 3" descr="A6.jfif"/>
          <p:cNvPicPr>
            <a:picLocks noChangeAspect="1"/>
          </p:cNvPicPr>
          <p:nvPr/>
        </p:nvPicPr>
        <p:blipFill>
          <a:blip r:embed="rId4" cstate="print"/>
          <a:stretch>
            <a:fillRect/>
          </a:stretch>
        </p:blipFill>
        <p:spPr>
          <a:xfrm>
            <a:off x="6286512" y="3857628"/>
            <a:ext cx="2857488" cy="3000372"/>
          </a:xfrm>
          <a:prstGeom prst="rect">
            <a:avLst/>
          </a:prstGeom>
          <a:ln>
            <a:noFill/>
          </a:ln>
          <a:effectLst>
            <a:softEdge rad="112500"/>
          </a:effectLst>
        </p:spPr>
      </p:pic>
      <p:pic>
        <p:nvPicPr>
          <p:cNvPr id="5" name="Picture 4" descr="A1.jfif"/>
          <p:cNvPicPr>
            <a:picLocks noChangeAspect="1"/>
          </p:cNvPicPr>
          <p:nvPr/>
        </p:nvPicPr>
        <p:blipFill>
          <a:blip r:embed="rId5" cstate="print"/>
          <a:stretch>
            <a:fillRect/>
          </a:stretch>
        </p:blipFill>
        <p:spPr>
          <a:xfrm>
            <a:off x="0" y="3786166"/>
            <a:ext cx="2786050" cy="3071834"/>
          </a:xfrm>
          <a:prstGeom prst="rect">
            <a:avLst/>
          </a:prstGeom>
          <a:ln>
            <a:noFill/>
          </a:ln>
          <a:effectLst>
            <a:softEdge rad="112500"/>
          </a:effectLst>
        </p:spPr>
      </p:pic>
      <p:pic>
        <p:nvPicPr>
          <p:cNvPr id="6" name="Picture 5" descr="A2.jfif"/>
          <p:cNvPicPr>
            <a:picLocks noChangeAspect="1"/>
          </p:cNvPicPr>
          <p:nvPr/>
        </p:nvPicPr>
        <p:blipFill>
          <a:blip r:embed="rId6" cstate="print"/>
          <a:stretch>
            <a:fillRect/>
          </a:stretch>
        </p:blipFill>
        <p:spPr>
          <a:xfrm>
            <a:off x="2571736" y="1142984"/>
            <a:ext cx="4071965" cy="3857652"/>
          </a:xfrm>
          <a:prstGeom prst="rect">
            <a:avLst/>
          </a:prstGeom>
          <a:ln>
            <a:noFill/>
          </a:ln>
          <a:effectLst>
            <a:softEdge rad="112500"/>
          </a:effectLst>
        </p:spPr>
      </p:pic>
      <p:sp>
        <p:nvSpPr>
          <p:cNvPr id="7" name="TextBox 6"/>
          <p:cNvSpPr txBox="1"/>
          <p:nvPr/>
        </p:nvSpPr>
        <p:spPr>
          <a:xfrm>
            <a:off x="3276600" y="228600"/>
            <a:ext cx="2786082" cy="830997"/>
          </a:xfrm>
          <a:prstGeom prst="rect">
            <a:avLst/>
          </a:prstGeom>
          <a:noFill/>
        </p:spPr>
        <p:txBody>
          <a:bodyPr wrap="square" rtlCol="0">
            <a:spAutoFit/>
          </a:bodyPr>
          <a:lstStyle/>
          <a:p>
            <a:pPr algn="ctr"/>
            <a:r>
              <a:rPr lang="ro-RO" sz="2400" b="1" dirty="0">
                <a:solidFill>
                  <a:srgbClr val="FF0000"/>
                </a:solidFill>
              </a:rPr>
              <a:t>DRUMUL SPRE CASA DOVLEACULUI</a:t>
            </a:r>
          </a:p>
        </p:txBody>
      </p:sp>
      <p:sp>
        <p:nvSpPr>
          <p:cNvPr id="8" name="TextBox 7"/>
          <p:cNvSpPr txBox="1"/>
          <p:nvPr/>
        </p:nvSpPr>
        <p:spPr>
          <a:xfrm>
            <a:off x="2895600" y="4876800"/>
            <a:ext cx="3286148" cy="1754326"/>
          </a:xfrm>
          <a:prstGeom prst="rect">
            <a:avLst/>
          </a:prstGeom>
          <a:noFill/>
        </p:spPr>
        <p:txBody>
          <a:bodyPr wrap="square" rtlCol="0">
            <a:spAutoFit/>
          </a:bodyPr>
          <a:lstStyle/>
          <a:p>
            <a:pPr algn="ctr"/>
            <a:r>
              <a:rPr lang="ro-RO" dirty="0"/>
              <a:t>    </a:t>
            </a:r>
            <a:r>
              <a:rPr lang="ro-RO" dirty="0">
                <a:latin typeface="Times New Roman" pitchFamily="18" charset="0"/>
                <a:cs typeface="Times New Roman" pitchFamily="18" charset="0"/>
              </a:rPr>
              <a:t>DUPĂ CE AM GUSTAT DELICIOASA PLĂCINTĂ AM IEȘIT  LA MIȘCARE ȘI BUCUROȘI AM PARCURS TRASEUL REALIZAT CU MATERIALE DIN NATURĂ.</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47800" y="533400"/>
            <a:ext cx="6425092" cy="1077218"/>
          </a:xfrm>
          <a:prstGeom prst="rect">
            <a:avLst/>
          </a:prstGeom>
          <a:noFill/>
        </p:spPr>
        <p:txBody>
          <a:bodyPr wrap="square" lIns="91440" tIns="45720" rIns="91440" bIns="45720">
            <a:spAutoFit/>
          </a:bodyPr>
          <a:lstStyle/>
          <a:p>
            <a:pPr algn="ctr"/>
            <a:r>
              <a:rPr lang="es-ES" sz="32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G</a:t>
            </a:r>
            <a:r>
              <a:rPr lang="ro-RO" sz="32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RUPA MARE</a:t>
            </a:r>
          </a:p>
          <a:p>
            <a:pPr algn="ctr"/>
            <a:r>
              <a:rPr lang="es-ES" sz="32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a:t>
            </a:r>
            <a:r>
              <a:rPr lang="ro-RO" sz="32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GRUPA ASTRONAUȚILOR-</a:t>
            </a:r>
            <a:endParaRPr lang="es-ES" sz="32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endParaRPr>
          </a:p>
        </p:txBody>
      </p:sp>
      <p:pic>
        <p:nvPicPr>
          <p:cNvPr id="5" name="Picture 5"/>
          <p:cNvPicPr>
            <a:picLocks noChangeAspect="1" noChangeArrowheads="1"/>
          </p:cNvPicPr>
          <p:nvPr/>
        </p:nvPicPr>
        <p:blipFill>
          <a:blip r:embed="rId2" cstate="print"/>
          <a:srcRect/>
          <a:stretch>
            <a:fillRect/>
          </a:stretch>
        </p:blipFill>
        <p:spPr bwMode="auto">
          <a:xfrm>
            <a:off x="76200" y="188640"/>
            <a:ext cx="1944216" cy="3240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7 CuadroTexto"/>
          <p:cNvSpPr txBox="1"/>
          <p:nvPr/>
        </p:nvSpPr>
        <p:spPr>
          <a:xfrm>
            <a:off x="1907704" y="2060848"/>
            <a:ext cx="5112568" cy="2646878"/>
          </a:xfrm>
          <a:prstGeom prst="rect">
            <a:avLst/>
          </a:prstGeom>
          <a:noFill/>
        </p:spPr>
        <p:txBody>
          <a:bodyPr wrap="square" rtlCol="0">
            <a:spAutoFit/>
          </a:bodyPr>
          <a:lstStyle/>
          <a:p>
            <a:pPr algn="ctr"/>
            <a:r>
              <a:rPr lang="es-ES" sz="1600" dirty="0">
                <a:latin typeface="Times New Roman" pitchFamily="18" charset="0"/>
                <a:cs typeface="Times New Roman" pitchFamily="18" charset="0"/>
              </a:rPr>
              <a:t>GRUPA</a:t>
            </a:r>
            <a:r>
              <a:rPr lang="ro-RO" sz="1600" dirty="0">
                <a:latin typeface="Times New Roman" pitchFamily="18" charset="0"/>
                <a:cs typeface="Times New Roman" pitchFamily="18" charset="0"/>
              </a:rPr>
              <a:t> </a:t>
            </a:r>
            <a:r>
              <a:rPr lang="es-ES" sz="1600" dirty="0">
                <a:latin typeface="Times New Roman" pitchFamily="18" charset="0"/>
                <a:cs typeface="Times New Roman" pitchFamily="18" charset="0"/>
              </a:rPr>
              <a:t>MARE ESTE </a:t>
            </a:r>
            <a:r>
              <a:rPr lang="ro-RO" sz="1600" dirty="0">
                <a:latin typeface="Times New Roman" pitchFamily="18" charset="0"/>
                <a:cs typeface="Times New Roman" pitchFamily="18" charset="0"/>
              </a:rPr>
              <a:t>FORMATĂ DIN 16 COPII,</a:t>
            </a:r>
          </a:p>
          <a:p>
            <a:pPr algn="ctr"/>
            <a:r>
              <a:rPr lang="ro-RO" sz="1600" dirty="0">
                <a:latin typeface="Times New Roman" pitchFamily="18" charset="0"/>
                <a:cs typeface="Times New Roman" pitchFamily="18" charset="0"/>
              </a:rPr>
              <a:t>CĂRORA LI SE ALĂTURĂ EDUCATOARELE</a:t>
            </a:r>
          </a:p>
          <a:p>
            <a:pPr algn="ctr"/>
            <a:r>
              <a:rPr lang="ro-RO" sz="1600" dirty="0">
                <a:latin typeface="Times New Roman" pitchFamily="18" charset="0"/>
                <a:cs typeface="Times New Roman" pitchFamily="18" charset="0"/>
              </a:rPr>
              <a:t> ȘI ÎNGRIJITOAREA GRUPEI</a:t>
            </a:r>
          </a:p>
          <a:p>
            <a:pPr algn="ctr"/>
            <a:endParaRPr lang="ro-RO" dirty="0">
              <a:latin typeface="Times New Roman" pitchFamily="18" charset="0"/>
              <a:cs typeface="Times New Roman" pitchFamily="18" charset="0"/>
            </a:endParaRPr>
          </a:p>
          <a:p>
            <a:pPr algn="ctr"/>
            <a:endParaRPr lang="ro-RO" dirty="0">
              <a:latin typeface="Times New Roman" pitchFamily="18" charset="0"/>
              <a:cs typeface="Times New Roman" pitchFamily="18" charset="0"/>
            </a:endParaRPr>
          </a:p>
          <a:p>
            <a:pPr algn="ctr"/>
            <a:r>
              <a:rPr lang="ro-RO" sz="1600" b="1" dirty="0">
                <a:latin typeface="Times New Roman" pitchFamily="18" charset="0"/>
                <a:cs typeface="Times New Roman" pitchFamily="18" charset="0"/>
              </a:rPr>
              <a:t>PENTRU NOI FIECARE ZI E O CĂLĂTORIE...</a:t>
            </a:r>
          </a:p>
          <a:p>
            <a:pPr algn="ctr"/>
            <a:r>
              <a:rPr lang="ro-RO" sz="1600" b="1" dirty="0">
                <a:latin typeface="Times New Roman" pitchFamily="18" charset="0"/>
                <a:cs typeface="Times New Roman" pitchFamily="18" charset="0"/>
              </a:rPr>
              <a:t>  </a:t>
            </a:r>
            <a:r>
              <a:rPr lang="es-ES" sz="1600" b="1" dirty="0">
                <a:latin typeface="Times New Roman" pitchFamily="18" charset="0"/>
                <a:cs typeface="Times New Roman" pitchFamily="18" charset="0"/>
              </a:rPr>
              <a:t> </a:t>
            </a:r>
            <a:r>
              <a:rPr lang="ro-RO" sz="1600" b="1" dirty="0">
                <a:latin typeface="Times New Roman" pitchFamily="18" charset="0"/>
                <a:cs typeface="Times New Roman" pitchFamily="18" charset="0"/>
              </a:rPr>
              <a:t>AM POPOSIT ÎN GRĂDINA CU LEGUME PENTRU A</a:t>
            </a:r>
            <a:r>
              <a:rPr lang="es-ES" sz="1600" b="1" dirty="0">
                <a:latin typeface="Times New Roman" pitchFamily="18" charset="0"/>
                <a:cs typeface="Times New Roman" pitchFamily="18" charset="0"/>
              </a:rPr>
              <a:t>  </a:t>
            </a:r>
            <a:r>
              <a:rPr lang="ro-RO" sz="1600" b="1" dirty="0">
                <a:latin typeface="Times New Roman" pitchFamily="18" charset="0"/>
                <a:cs typeface="Times New Roman" pitchFamily="18" charset="0"/>
              </a:rPr>
              <a:t> ASCULTA</a:t>
            </a:r>
          </a:p>
          <a:p>
            <a:pPr algn="ctr"/>
            <a:r>
              <a:rPr lang="ro-RO" sz="1600" b="1" dirty="0">
                <a:solidFill>
                  <a:srgbClr val="FF0000"/>
                </a:solidFill>
                <a:latin typeface="Times New Roman" pitchFamily="18" charset="0"/>
                <a:cs typeface="Times New Roman" pitchFamily="18" charset="0"/>
              </a:rPr>
              <a:t>POVESTEA DOVLEACULUI BUCĂTAR</a:t>
            </a:r>
          </a:p>
          <a:p>
            <a:pPr algn="ctr"/>
            <a:endParaRPr lang="ro-RO" dirty="0">
              <a:latin typeface="Times New Roman" pitchFamily="18" charset="0"/>
              <a:cs typeface="Times New Roman" pitchFamily="18" charset="0"/>
            </a:endParaRPr>
          </a:p>
        </p:txBody>
      </p:sp>
      <p:pic>
        <p:nvPicPr>
          <p:cNvPr id="7" name="Picture 3"/>
          <p:cNvPicPr>
            <a:picLocks noChangeAspect="1" noChangeArrowheads="1"/>
          </p:cNvPicPr>
          <p:nvPr/>
        </p:nvPicPr>
        <p:blipFill>
          <a:blip r:embed="rId3" cstate="print"/>
          <a:srcRect/>
          <a:stretch>
            <a:fillRect/>
          </a:stretch>
        </p:blipFill>
        <p:spPr bwMode="auto">
          <a:xfrm>
            <a:off x="323528" y="4077072"/>
            <a:ext cx="2016224" cy="16486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3"/>
          <p:cNvPicPr>
            <a:picLocks noChangeAspect="1" noChangeArrowheads="1"/>
          </p:cNvPicPr>
          <p:nvPr/>
        </p:nvPicPr>
        <p:blipFill>
          <a:blip r:embed="rId4" cstate="print"/>
          <a:srcRect/>
          <a:stretch>
            <a:fillRect/>
          </a:stretch>
        </p:blipFill>
        <p:spPr bwMode="auto">
          <a:xfrm>
            <a:off x="6804248" y="4077072"/>
            <a:ext cx="2117824" cy="16577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4"/>
          <p:cNvPicPr>
            <a:picLocks noChangeAspect="1" noChangeArrowheads="1"/>
          </p:cNvPicPr>
          <p:nvPr/>
        </p:nvPicPr>
        <p:blipFill>
          <a:blip r:embed="rId5" cstate="print"/>
          <a:srcRect/>
          <a:stretch>
            <a:fillRect/>
          </a:stretch>
        </p:blipFill>
        <p:spPr bwMode="auto">
          <a:xfrm>
            <a:off x="3635896" y="4725144"/>
            <a:ext cx="1987018" cy="15381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11 CuadroTexto"/>
          <p:cNvSpPr txBox="1"/>
          <p:nvPr/>
        </p:nvSpPr>
        <p:spPr>
          <a:xfrm>
            <a:off x="395536" y="5877272"/>
            <a:ext cx="1593257" cy="523220"/>
          </a:xfrm>
          <a:prstGeom prst="rect">
            <a:avLst/>
          </a:prstGeom>
          <a:noFill/>
        </p:spPr>
        <p:txBody>
          <a:bodyPr wrap="none" rtlCol="0">
            <a:spAutoFit/>
          </a:bodyPr>
          <a:lstStyle/>
          <a:p>
            <a:r>
              <a:rPr lang="es-ES" sz="1400" dirty="0" err="1">
                <a:latin typeface="Times New Roman" pitchFamily="18" charset="0"/>
                <a:cs typeface="Times New Roman" pitchFamily="18" charset="0"/>
              </a:rPr>
              <a:t>Prof</a:t>
            </a:r>
            <a:r>
              <a:rPr lang="ro-RO" sz="1400" dirty="0">
                <a:latin typeface="Times New Roman" pitchFamily="18" charset="0"/>
                <a:cs typeface="Times New Roman" pitchFamily="18" charset="0"/>
              </a:rPr>
              <a:t> . înv. preșcolar</a:t>
            </a:r>
          </a:p>
          <a:p>
            <a:pPr algn="ctr"/>
            <a:r>
              <a:rPr lang="ro-RO" sz="1400" b="1" dirty="0">
                <a:latin typeface="Times New Roman" pitchFamily="18" charset="0"/>
                <a:cs typeface="Times New Roman" pitchFamily="18" charset="0"/>
              </a:rPr>
              <a:t>IOANA CAZAN</a:t>
            </a:r>
          </a:p>
        </p:txBody>
      </p:sp>
      <p:sp>
        <p:nvSpPr>
          <p:cNvPr id="11" name="12 CuadroTexto"/>
          <p:cNvSpPr txBox="1"/>
          <p:nvPr/>
        </p:nvSpPr>
        <p:spPr>
          <a:xfrm>
            <a:off x="7236296" y="5877272"/>
            <a:ext cx="1810112" cy="523220"/>
          </a:xfrm>
          <a:prstGeom prst="rect">
            <a:avLst/>
          </a:prstGeom>
          <a:noFill/>
        </p:spPr>
        <p:txBody>
          <a:bodyPr wrap="none" rtlCol="0">
            <a:spAutoFit/>
          </a:bodyPr>
          <a:lstStyle/>
          <a:p>
            <a:pPr algn="ctr"/>
            <a:r>
              <a:rPr lang="es-ES" sz="1400" dirty="0" err="1">
                <a:latin typeface="Times New Roman" pitchFamily="18" charset="0"/>
                <a:cs typeface="Times New Roman" pitchFamily="18" charset="0"/>
              </a:rPr>
              <a:t>Prof</a:t>
            </a:r>
            <a:r>
              <a:rPr lang="ro-RO" sz="1400" dirty="0">
                <a:latin typeface="Times New Roman" pitchFamily="18" charset="0"/>
                <a:cs typeface="Times New Roman" pitchFamily="18" charset="0"/>
              </a:rPr>
              <a:t> . înv. preșcolar</a:t>
            </a:r>
          </a:p>
          <a:p>
            <a:pPr algn="ctr"/>
            <a:r>
              <a:rPr lang="ro-RO" sz="1400" b="1" dirty="0">
                <a:latin typeface="Times New Roman" pitchFamily="18" charset="0"/>
                <a:cs typeface="Times New Roman" pitchFamily="18" charset="0"/>
              </a:rPr>
              <a:t>CARMEN BÎNDILĂ</a:t>
            </a:r>
          </a:p>
        </p:txBody>
      </p:sp>
      <p:sp>
        <p:nvSpPr>
          <p:cNvPr id="12" name="13 CuadroTexto"/>
          <p:cNvSpPr txBox="1"/>
          <p:nvPr/>
        </p:nvSpPr>
        <p:spPr>
          <a:xfrm>
            <a:off x="3491880" y="6309320"/>
            <a:ext cx="2338012" cy="307777"/>
          </a:xfrm>
          <a:prstGeom prst="rect">
            <a:avLst/>
          </a:prstGeom>
          <a:noFill/>
        </p:spPr>
        <p:txBody>
          <a:bodyPr wrap="none" rtlCol="0">
            <a:spAutoFit/>
          </a:bodyPr>
          <a:lstStyle/>
          <a:p>
            <a:r>
              <a:rPr lang="ro-RO" sz="1400" dirty="0">
                <a:latin typeface="Times New Roman" pitchFamily="18" charset="0"/>
                <a:cs typeface="Times New Roman" pitchFamily="18" charset="0"/>
              </a:rPr>
              <a:t>Îngrijitoare:</a:t>
            </a:r>
            <a:r>
              <a:rPr lang="ro-RO" sz="1400" b="1" dirty="0"/>
              <a:t> </a:t>
            </a:r>
            <a:r>
              <a:rPr lang="ro-RO" sz="1400" b="1" dirty="0">
                <a:latin typeface="Times New Roman" pitchFamily="18" charset="0"/>
                <a:cs typeface="Times New Roman" pitchFamily="18" charset="0"/>
              </a:rPr>
              <a:t>MARIA</a:t>
            </a:r>
            <a:r>
              <a:rPr lang="ro-RO" sz="1400" b="1" dirty="0"/>
              <a:t> </a:t>
            </a:r>
            <a:r>
              <a:rPr lang="ro-RO" sz="1400" b="1" dirty="0">
                <a:latin typeface="Times New Roman" pitchFamily="18" charset="0"/>
                <a:cs typeface="Times New Roman" pitchFamily="18" charset="0"/>
              </a:rPr>
              <a:t>TINCA</a:t>
            </a:r>
          </a:p>
        </p:txBody>
      </p:sp>
      <p:pic>
        <p:nvPicPr>
          <p:cNvPr id="13" name="Picture 1"/>
          <p:cNvPicPr>
            <a:picLocks noChangeAspect="1" noChangeArrowheads="1"/>
          </p:cNvPicPr>
          <p:nvPr/>
        </p:nvPicPr>
        <p:blipFill>
          <a:blip r:embed="rId6" cstate="print"/>
          <a:srcRect/>
          <a:stretch>
            <a:fillRect/>
          </a:stretch>
        </p:blipFill>
        <p:spPr bwMode="auto">
          <a:xfrm>
            <a:off x="7243875" y="152400"/>
            <a:ext cx="1823925" cy="32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a:blip r:embed="rId2" cstate="print"/>
          <a:srcRect/>
          <a:stretch>
            <a:fillRect/>
          </a:stretch>
        </p:blipFill>
        <p:spPr bwMode="auto">
          <a:xfrm>
            <a:off x="7452320" y="260648"/>
            <a:ext cx="1152128" cy="1008112"/>
          </a:xfrm>
          <a:prstGeom prst="rect">
            <a:avLst/>
          </a:prstGeom>
          <a:noFill/>
          <a:ln w="9525">
            <a:noFill/>
            <a:miter lim="800000"/>
            <a:headEnd/>
            <a:tailEnd/>
          </a:ln>
        </p:spPr>
      </p:pic>
      <p:sp>
        <p:nvSpPr>
          <p:cNvPr id="5" name="4 CuadroTexto"/>
          <p:cNvSpPr txBox="1"/>
          <p:nvPr/>
        </p:nvSpPr>
        <p:spPr>
          <a:xfrm>
            <a:off x="304800" y="1143000"/>
            <a:ext cx="8496944" cy="2031325"/>
          </a:xfrm>
          <a:prstGeom prst="rect">
            <a:avLst/>
          </a:prstGeom>
          <a:noFill/>
        </p:spPr>
        <p:txBody>
          <a:bodyPr wrap="square" rtlCol="0">
            <a:spAutoFit/>
          </a:bodyPr>
          <a:lstStyle/>
          <a:p>
            <a:pPr algn="just"/>
            <a:r>
              <a:rPr lang="ro-RO" dirty="0">
                <a:latin typeface="Times New Roman" pitchFamily="18" charset="0"/>
                <a:cs typeface="Times New Roman" pitchFamily="18" charset="0"/>
              </a:rPr>
              <a:t>	Activitatea desfășurată a avut ca principale </a:t>
            </a:r>
            <a:r>
              <a:rPr lang="es-ES" dirty="0">
                <a:latin typeface="Times New Roman" pitchFamily="18" charset="0"/>
                <a:cs typeface="Times New Roman" pitchFamily="18" charset="0"/>
              </a:rPr>
              <a:t>o</a:t>
            </a:r>
            <a:r>
              <a:rPr lang="ro-RO" dirty="0">
                <a:latin typeface="Times New Roman" pitchFamily="18" charset="0"/>
                <a:cs typeface="Times New Roman" pitchFamily="18" charset="0"/>
              </a:rPr>
              <a:t>biective  dezvoltarea comportamentelor prosociale, de acceptare și de respectare a diversitații, precum și dezvoltarea reprezentărilor matematice elementare.  </a:t>
            </a:r>
          </a:p>
          <a:p>
            <a:pPr algn="just"/>
            <a:r>
              <a:rPr lang="ro-RO" dirty="0">
                <a:latin typeface="Times New Roman" pitchFamily="18" charset="0"/>
                <a:cs typeface="Times New Roman" pitchFamily="18" charset="0"/>
              </a:rPr>
              <a:t> 	Pe lângă pricipalele domenii exeriențiale integrate ( DOS și DȘ) pe parcursul activității au fost introduse elemente din domeniul psihomotric  și  cel de limbă și comunicare.</a:t>
            </a:r>
          </a:p>
          <a:p>
            <a:r>
              <a:rPr lang="ro-RO" dirty="0">
                <a:latin typeface="Times New Roman" pitchFamily="18" charset="0"/>
                <a:cs typeface="Times New Roman" pitchFamily="18" charset="0"/>
              </a:rPr>
              <a:t>	</a:t>
            </a:r>
          </a:p>
        </p:txBody>
      </p:sp>
      <p:sp>
        <p:nvSpPr>
          <p:cNvPr id="6" name="9 CuadroTexto"/>
          <p:cNvSpPr txBox="1"/>
          <p:nvPr/>
        </p:nvSpPr>
        <p:spPr>
          <a:xfrm>
            <a:off x="2699792" y="5013176"/>
            <a:ext cx="2736304" cy="1477328"/>
          </a:xfrm>
          <a:prstGeom prst="rect">
            <a:avLst/>
          </a:prstGeom>
          <a:noFill/>
        </p:spPr>
        <p:txBody>
          <a:bodyPr wrap="square" rtlCol="0">
            <a:spAutoFit/>
          </a:bodyPr>
          <a:lstStyle/>
          <a:p>
            <a:pPr algn="just"/>
            <a:r>
              <a:rPr lang="es-ES" b="1" dirty="0">
                <a:latin typeface="Times New Roman" pitchFamily="18" charset="0"/>
                <a:cs typeface="Times New Roman" pitchFamily="18" charset="0"/>
              </a:rPr>
              <a:t>   </a:t>
            </a:r>
            <a:r>
              <a:rPr lang="ro-RO" b="1" dirty="0">
                <a:latin typeface="Times New Roman" pitchFamily="18" charset="0"/>
                <a:cs typeface="Times New Roman" pitchFamily="18" charset="0"/>
              </a:rPr>
              <a:t>Pentru a putea</a:t>
            </a:r>
            <a:r>
              <a:rPr lang="en-US" b="1" dirty="0">
                <a:latin typeface="Times New Roman" pitchFamily="18" charset="0"/>
                <a:cs typeface="Times New Roman" pitchFamily="18" charset="0"/>
              </a:rPr>
              <a:t> ˝intra˝ </a:t>
            </a:r>
            <a:r>
              <a:rPr lang="ro-RO" b="1" dirty="0">
                <a:latin typeface="Times New Roman" pitchFamily="18" charset="0"/>
                <a:cs typeface="Times New Roman" pitchFamily="18" charset="0"/>
              </a:rPr>
              <a:t>în  grădină, copiii au sărit  pe ritmul muzicii respectând pașii ilustrați pe dovleci</a:t>
            </a:r>
          </a:p>
        </p:txBody>
      </p:sp>
      <p:pic>
        <p:nvPicPr>
          <p:cNvPr id="7" name="Picture 3"/>
          <p:cNvPicPr>
            <a:picLocks noChangeAspect="1" noChangeArrowheads="1"/>
          </p:cNvPicPr>
          <p:nvPr/>
        </p:nvPicPr>
        <p:blipFill>
          <a:blip r:embed="rId3" cstate="print"/>
          <a:srcRect/>
          <a:stretch>
            <a:fillRect/>
          </a:stretch>
        </p:blipFill>
        <p:spPr bwMode="auto">
          <a:xfrm>
            <a:off x="251519" y="2819400"/>
            <a:ext cx="2467659" cy="3705944"/>
          </a:xfrm>
          <a:prstGeom prst="rect">
            <a:avLst/>
          </a:prstGeom>
          <a:ln>
            <a:noFill/>
          </a:ln>
          <a:effectLst>
            <a:softEdge rad="112500"/>
          </a:effectLst>
        </p:spPr>
      </p:pic>
      <p:pic>
        <p:nvPicPr>
          <p:cNvPr id="8" name="11 Imagen"/>
          <p:cNvPicPr/>
          <p:nvPr/>
        </p:nvPicPr>
        <p:blipFill>
          <a:blip r:embed="rId4" cstate="print"/>
          <a:srcRect/>
          <a:stretch>
            <a:fillRect/>
          </a:stretch>
        </p:blipFill>
        <p:spPr bwMode="auto">
          <a:xfrm>
            <a:off x="3347864" y="2996952"/>
            <a:ext cx="1404191" cy="1482810"/>
          </a:xfrm>
          <a:prstGeom prst="rect">
            <a:avLst/>
          </a:prstGeom>
          <a:noFill/>
          <a:ln w="9525">
            <a:noFill/>
            <a:miter lim="800000"/>
            <a:headEnd/>
            <a:tailEnd/>
          </a:ln>
        </p:spPr>
      </p:pic>
      <p:pic>
        <p:nvPicPr>
          <p:cNvPr id="9" name="Picture 3"/>
          <p:cNvPicPr>
            <a:picLocks noChangeAspect="1" noChangeArrowheads="1"/>
          </p:cNvPicPr>
          <p:nvPr/>
        </p:nvPicPr>
        <p:blipFill>
          <a:blip r:embed="rId5" cstate="print"/>
          <a:srcRect/>
          <a:stretch>
            <a:fillRect/>
          </a:stretch>
        </p:blipFill>
        <p:spPr bwMode="auto">
          <a:xfrm>
            <a:off x="5508104" y="2667000"/>
            <a:ext cx="3456384" cy="4001960"/>
          </a:xfrm>
          <a:prstGeom prst="rect">
            <a:avLst/>
          </a:prstGeom>
          <a:ln>
            <a:noFill/>
          </a:ln>
          <a:effectLst>
            <a:softEdge rad="112500"/>
          </a:effectLst>
        </p:spPr>
      </p:pic>
      <p:sp>
        <p:nvSpPr>
          <p:cNvPr id="10" name="1 Título"/>
          <p:cNvSpPr>
            <a:spLocks noGrp="1"/>
          </p:cNvSpPr>
          <p:nvPr>
            <p:ph type="title"/>
          </p:nvPr>
        </p:nvSpPr>
        <p:spPr>
          <a:xfrm>
            <a:off x="304800" y="457200"/>
            <a:ext cx="8686800" cy="838200"/>
          </a:xfrm>
        </p:spPr>
        <p:txBody>
          <a:bodyPr/>
          <a:lstStyle/>
          <a:p>
            <a:r>
              <a:rPr lang="ro-RO" dirty="0">
                <a:solidFill>
                  <a:srgbClr val="002060"/>
                </a:solidFill>
              </a:rPr>
              <a:t>POVESTEA DOVLEACULUI BUCĂTAR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4724400" y="-228600"/>
            <a:ext cx="4248472" cy="2808312"/>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kumimoji="0" lang="ro-RO" sz="18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rPr>
              <a:t>		</a:t>
            </a:r>
          </a:p>
          <a:p>
            <a:pPr marL="342900" marR="0" lvl="0" indent="-342900" algn="just"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kumimoji="0" lang="ro-RO" sz="18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rPr>
              <a:t>		</a:t>
            </a:r>
            <a:r>
              <a:rPr kumimoji="0" lang="ro-RO"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rPr>
              <a:t>După ce au descoperit elementul surpriză-DOVLEACUL BUCĂTAR- copiii au ascultat cu atenție conținutul poveștii,  au descoperit personajele, au analizat comportamentele dovleacului și au consta</a:t>
            </a:r>
            <a:r>
              <a:rPr kumimoji="0" lang="es-ES" b="0" i="0" u="none" strike="noStrike" kern="1200" cap="none" spc="0" normalizeH="0" baseline="0" noProof="0" dirty="0" err="1">
                <a:ln>
                  <a:noFill/>
                </a:ln>
                <a:solidFill>
                  <a:schemeClr val="tx2"/>
                </a:solidFill>
                <a:effectLst/>
                <a:uLnTx/>
                <a:uFillTx/>
                <a:latin typeface="Times New Roman" pitchFamily="18" charset="0"/>
                <a:ea typeface="+mn-ea"/>
                <a:cs typeface="Times New Roman" pitchFamily="18" charset="0"/>
              </a:rPr>
              <a:t>ta</a:t>
            </a:r>
            <a:r>
              <a:rPr kumimoji="0" lang="ro-RO"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rPr>
              <a:t>t efectele negative pe care jignirea le are asupra celorlalte persoane. </a:t>
            </a:r>
          </a:p>
          <a:p>
            <a:pPr marL="342900" marR="0" lvl="0" indent="-342900" algn="just"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kumimoji="0" lang="ro-RO"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rPr>
              <a:t>		A</a:t>
            </a:r>
            <a:r>
              <a:rPr kumimoji="0" lang="es-ES"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rPr>
              <a:t>ce</a:t>
            </a:r>
            <a:r>
              <a:rPr kumimoji="0" lang="ro-RO"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rPr>
              <a:t>știa au extras învățături privind  felul în care cuvintele pe care le folosim îi afectează pe cei din jur. Aceste efecte, au fost  redate simbolic prin presărarea făinii pe personaje. 	Povestea a fost combinată cu elemente cu conținut matematic – ex.au numărat câte legume sunt din fiecare fel)</a:t>
            </a:r>
          </a:p>
          <a:p>
            <a:pPr marL="342900" marR="0" lvl="0" indent="-342900" algn="just"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kumimoji="0" lang="ro-RO"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rPr>
              <a:t> </a:t>
            </a:r>
          </a:p>
          <a:p>
            <a:pPr marL="342900" marR="0" lvl="0" indent="-342900" algn="just" defTabSz="914400" rtl="0" eaLnBrk="1" fontAlgn="auto" latinLnBrk="0" hangingPunct="1">
              <a:lnSpc>
                <a:spcPct val="100000"/>
              </a:lnSpc>
              <a:spcBef>
                <a:spcPct val="20000"/>
              </a:spcBef>
              <a:spcAft>
                <a:spcPts val="0"/>
              </a:spcAft>
              <a:buClr>
                <a:schemeClr val="accent1"/>
              </a:buClr>
              <a:buSzPct val="70000"/>
              <a:buFont typeface="Wingdings 2"/>
              <a:buNone/>
              <a:tabLst/>
              <a:defRPr/>
            </a:pPr>
            <a:endParaRPr kumimoji="0" lang="ro-RO" sz="1800"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endParaRPr>
          </a:p>
        </p:txBody>
      </p:sp>
      <p:pic>
        <p:nvPicPr>
          <p:cNvPr id="5" name="Picture 2"/>
          <p:cNvPicPr>
            <a:picLocks noChangeAspect="1" noChangeArrowheads="1"/>
          </p:cNvPicPr>
          <p:nvPr/>
        </p:nvPicPr>
        <p:blipFill>
          <a:blip r:embed="rId2" cstate="print"/>
          <a:srcRect/>
          <a:stretch>
            <a:fillRect/>
          </a:stretch>
        </p:blipFill>
        <p:spPr bwMode="auto">
          <a:xfrm>
            <a:off x="304800" y="152400"/>
            <a:ext cx="4536504" cy="5978867"/>
          </a:xfrm>
          <a:prstGeom prst="rect">
            <a:avLst/>
          </a:prstGeom>
          <a:ln>
            <a:noFill/>
          </a:ln>
          <a:effectLst>
            <a:softEdge rad="112500"/>
          </a:effectLst>
        </p:spPr>
      </p:pic>
      <p:pic>
        <p:nvPicPr>
          <p:cNvPr id="6" name="Picture 5"/>
          <p:cNvPicPr>
            <a:picLocks noChangeAspect="1" noChangeArrowheads="1"/>
          </p:cNvPicPr>
          <p:nvPr/>
        </p:nvPicPr>
        <p:blipFill>
          <a:blip r:embed="rId3" cstate="print"/>
          <a:srcRect/>
          <a:stretch>
            <a:fillRect/>
          </a:stretch>
        </p:blipFill>
        <p:spPr bwMode="auto">
          <a:xfrm>
            <a:off x="5486400" y="4724400"/>
            <a:ext cx="3083540" cy="1931367"/>
          </a:xfrm>
          <a:prstGeom prst="rect">
            <a:avLst/>
          </a:prstGeom>
          <a:ln>
            <a:noFill/>
          </a:ln>
          <a:effectLst>
            <a:softEdge rad="11250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323528" y="188638"/>
            <a:ext cx="3456384" cy="4710557"/>
          </a:xfrm>
          <a:prstGeom prst="rect">
            <a:avLst/>
          </a:prstGeom>
          <a:ln>
            <a:noFill/>
          </a:ln>
          <a:effectLst>
            <a:softEdge rad="112500"/>
          </a:effectLst>
        </p:spPr>
      </p:pic>
      <p:sp>
        <p:nvSpPr>
          <p:cNvPr id="3" name="4 CuadroTexto"/>
          <p:cNvSpPr txBox="1"/>
          <p:nvPr/>
        </p:nvSpPr>
        <p:spPr>
          <a:xfrm>
            <a:off x="179512" y="5013176"/>
            <a:ext cx="3816424" cy="1569660"/>
          </a:xfrm>
          <a:prstGeom prst="rect">
            <a:avLst/>
          </a:prstGeom>
          <a:noFill/>
        </p:spPr>
        <p:txBody>
          <a:bodyPr wrap="square" rtlCol="0">
            <a:spAutoFit/>
          </a:bodyPr>
          <a:lstStyle/>
          <a:p>
            <a:pPr algn="just"/>
            <a:r>
              <a:rPr lang="ro-RO" sz="1600" b="1" dirty="0">
                <a:latin typeface="Times New Roman" pitchFamily="18" charset="0"/>
                <a:cs typeface="Times New Roman" pitchFamily="18" charset="0"/>
              </a:rPr>
              <a:t>	</a:t>
            </a:r>
            <a:r>
              <a:rPr lang="ro-RO" sz="1600" dirty="0">
                <a:latin typeface="Times New Roman" pitchFamily="18" charset="0"/>
                <a:cs typeface="Times New Roman" pitchFamily="18" charset="0"/>
              </a:rPr>
              <a:t>Când a apărut Dovleacul costumat, copiii au putut să îi spună unde a greșit, să îi dea învățături și sfaturi. Totodată aceștia au recitat poezii despre legumele din poveste și au evidențiat valoarea lor în alimentație</a:t>
            </a:r>
            <a:r>
              <a:rPr lang="ro-RO" sz="1600" b="1" dirty="0">
                <a:latin typeface="Times New Roman" pitchFamily="18" charset="0"/>
                <a:cs typeface="Times New Roman" pitchFamily="18" charset="0"/>
              </a:rPr>
              <a:t>. </a:t>
            </a:r>
          </a:p>
        </p:txBody>
      </p:sp>
      <p:pic>
        <p:nvPicPr>
          <p:cNvPr id="4" name="Picture 5"/>
          <p:cNvPicPr>
            <a:picLocks noChangeAspect="1" noChangeArrowheads="1"/>
          </p:cNvPicPr>
          <p:nvPr/>
        </p:nvPicPr>
        <p:blipFill>
          <a:blip r:embed="rId3" cstate="print"/>
          <a:srcRect/>
          <a:stretch>
            <a:fillRect/>
          </a:stretch>
        </p:blipFill>
        <p:spPr bwMode="auto">
          <a:xfrm>
            <a:off x="5183222" y="188640"/>
            <a:ext cx="3482884" cy="4680520"/>
          </a:xfrm>
          <a:prstGeom prst="rect">
            <a:avLst/>
          </a:prstGeom>
          <a:ln>
            <a:noFill/>
          </a:ln>
          <a:effectLst>
            <a:softEdge rad="112500"/>
          </a:effectLst>
        </p:spPr>
      </p:pic>
      <p:sp>
        <p:nvSpPr>
          <p:cNvPr id="5" name="9 CuadroTexto"/>
          <p:cNvSpPr txBox="1"/>
          <p:nvPr/>
        </p:nvSpPr>
        <p:spPr>
          <a:xfrm>
            <a:off x="5004048" y="5085184"/>
            <a:ext cx="3744416" cy="1323439"/>
          </a:xfrm>
          <a:prstGeom prst="rect">
            <a:avLst/>
          </a:prstGeom>
          <a:noFill/>
        </p:spPr>
        <p:txBody>
          <a:bodyPr wrap="square" rtlCol="0">
            <a:spAutoFit/>
          </a:bodyPr>
          <a:lstStyle/>
          <a:p>
            <a:pPr algn="just"/>
            <a:r>
              <a:rPr lang="ro-RO" sz="1600" b="1" dirty="0">
                <a:latin typeface="Times New Roman" pitchFamily="18" charset="0"/>
                <a:cs typeface="Times New Roman" pitchFamily="18" charset="0"/>
              </a:rPr>
              <a:t>	</a:t>
            </a:r>
            <a:r>
              <a:rPr lang="ro-RO" sz="1600" dirty="0">
                <a:latin typeface="Times New Roman" pitchFamily="18" charset="0"/>
                <a:cs typeface="Times New Roman" pitchFamily="18" charset="0"/>
              </a:rPr>
              <a:t>Părerea de rău a Dovleacului și împăcarea cu legumele au fost sărbătorite printr-un dans la care au participat copiii transformați în legumele- personaje din poveste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rot="10800000" flipV="1">
            <a:off x="3563888" y="980728"/>
            <a:ext cx="1938558" cy="3462042"/>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5652120" y="332656"/>
            <a:ext cx="3151155" cy="4772744"/>
          </a:xfrm>
          <a:prstGeom prst="rect">
            <a:avLst/>
          </a:prstGeom>
          <a:ln>
            <a:noFill/>
          </a:ln>
          <a:effectLst>
            <a:softEdge rad="112500"/>
          </a:effectLst>
        </p:spPr>
      </p:pic>
      <p:pic>
        <p:nvPicPr>
          <p:cNvPr id="4" name="Picture 3"/>
          <p:cNvPicPr>
            <a:picLocks noChangeAspect="1" noChangeArrowheads="1"/>
          </p:cNvPicPr>
          <p:nvPr/>
        </p:nvPicPr>
        <p:blipFill>
          <a:blip r:embed="rId4" cstate="print"/>
          <a:srcRect/>
          <a:stretch>
            <a:fillRect/>
          </a:stretch>
        </p:blipFill>
        <p:spPr bwMode="auto">
          <a:xfrm>
            <a:off x="179513" y="260649"/>
            <a:ext cx="3240360" cy="4844752"/>
          </a:xfrm>
          <a:prstGeom prst="rect">
            <a:avLst/>
          </a:prstGeom>
          <a:ln>
            <a:noFill/>
          </a:ln>
          <a:effectLst>
            <a:softEdge rad="112500"/>
          </a:effectLst>
        </p:spPr>
      </p:pic>
      <p:sp>
        <p:nvSpPr>
          <p:cNvPr id="5" name="4 CuadroTexto"/>
          <p:cNvSpPr txBox="1"/>
          <p:nvPr/>
        </p:nvSpPr>
        <p:spPr>
          <a:xfrm>
            <a:off x="228600" y="5027474"/>
            <a:ext cx="8748464" cy="1754326"/>
          </a:xfrm>
          <a:prstGeom prst="rect">
            <a:avLst/>
          </a:prstGeom>
          <a:noFill/>
        </p:spPr>
        <p:txBody>
          <a:bodyPr wrap="square" rtlCol="0">
            <a:spAutoFit/>
          </a:bodyPr>
          <a:lstStyle/>
          <a:p>
            <a:r>
              <a:rPr lang="ro-RO" sz="1600" b="1" dirty="0">
                <a:latin typeface="Times New Roman" pitchFamily="18" charset="0"/>
                <a:cs typeface="Times New Roman" pitchFamily="18" charset="0"/>
              </a:rPr>
              <a:t>	</a:t>
            </a:r>
            <a:r>
              <a:rPr lang="ro-RO" dirty="0">
                <a:latin typeface="Times New Roman" pitchFamily="18" charset="0"/>
                <a:cs typeface="Times New Roman" pitchFamily="18" charset="0"/>
              </a:rPr>
              <a:t>Copiii, costumați în legume, s-au grupat și au stabilit dacă numărul lor corespunde cu cel din poveste, au numărat în ordine crescătoare și descrescătoare până la 5, iar ca recompense au primit câte un săculeț cu o cifră lipită, care arăta câte semințe de dovleac au în săculeț.</a:t>
            </a:r>
          </a:p>
          <a:p>
            <a:r>
              <a:rPr lang="ro-RO" dirty="0">
                <a:latin typeface="Times New Roman" pitchFamily="18" charset="0"/>
                <a:cs typeface="Times New Roman" pitchFamily="18" charset="0"/>
              </a:rPr>
              <a:t>	Aceste semințe au reprezentat ˝banii˝pe care copiii i-au folosit pentru a ˝cumpăra˝ mâncare de la casa dovleacului</a:t>
            </a:r>
            <a:r>
              <a:rPr lang="ro-RO" sz="1600" dirty="0">
                <a:latin typeface="Times New Roman" pitchFamily="18" charset="0"/>
                <a:cs typeface="Times New Roman" pitchFamily="18" charset="0"/>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1" y="1219200"/>
            <a:ext cx="8534400" cy="5355312"/>
          </a:xfrm>
          <a:prstGeom prst="rect">
            <a:avLst/>
          </a:prstGeom>
          <a:noFill/>
        </p:spPr>
        <p:txBody>
          <a:bodyPr wrap="square" rtlCol="0">
            <a:spAutoFit/>
          </a:bodyPr>
          <a:lstStyle/>
          <a:p>
            <a:pPr algn="ctr"/>
            <a:endParaRPr lang="ro-RO" dirty="0">
              <a:latin typeface="Times New Roman" pitchFamily="18" charset="0"/>
              <a:cs typeface="Times New Roman" pitchFamily="18" charset="0"/>
            </a:endParaRPr>
          </a:p>
          <a:p>
            <a:pPr algn="ctr"/>
            <a:r>
              <a:rPr lang="ro-RO" dirty="0">
                <a:latin typeface="Times New Roman" pitchFamily="18" charset="0"/>
                <a:cs typeface="Times New Roman" pitchFamily="18" charset="0"/>
              </a:rPr>
              <a:t>Pentru a scoate în evidență frumusețea muncii în echipă, interacțiunea dintre cadrele didactice și rodul acesteaia am derulat un proiect pe o zi cu tema </a:t>
            </a:r>
          </a:p>
          <a:p>
            <a:pPr algn="ctr"/>
            <a:endParaRPr lang="ro-RO" b="1" dirty="0">
              <a:solidFill>
                <a:srgbClr val="FF0000"/>
              </a:solidFill>
              <a:latin typeface="Times New Roman" pitchFamily="18" charset="0"/>
              <a:cs typeface="Times New Roman" pitchFamily="18" charset="0"/>
            </a:endParaRPr>
          </a:p>
          <a:p>
            <a:pPr algn="ctr"/>
            <a:r>
              <a:rPr lang="ro-RO" b="1" dirty="0">
                <a:solidFill>
                  <a:srgbClr val="FF0000"/>
                </a:solidFill>
                <a:latin typeface="Times New Roman" pitchFamily="18" charset="0"/>
                <a:cs typeface="Times New Roman" pitchFamily="18" charset="0"/>
              </a:rPr>
              <a:t>DOVLEACUL  BUCĂTAR</a:t>
            </a:r>
          </a:p>
          <a:p>
            <a:pPr algn="ctr"/>
            <a:endParaRPr lang="ro-RO" b="1" dirty="0">
              <a:latin typeface="Times New Roman" pitchFamily="18" charset="0"/>
              <a:cs typeface="Times New Roman" pitchFamily="18" charset="0"/>
            </a:endParaRPr>
          </a:p>
          <a:p>
            <a:r>
              <a:rPr lang="ro-RO" dirty="0">
                <a:latin typeface="Times New Roman" pitchFamily="18" charset="0"/>
                <a:cs typeface="Times New Roman" pitchFamily="18" charset="0"/>
              </a:rPr>
              <a:t>	Proiectul se încadrează în tema anuală  </a:t>
            </a:r>
            <a:r>
              <a:rPr lang="ro-RO" b="1" dirty="0">
                <a:latin typeface="Times New Roman" pitchFamily="18" charset="0"/>
                <a:cs typeface="Times New Roman" pitchFamily="18" charset="0"/>
              </a:rPr>
              <a:t>Când/ cum și de ce se întâmplă</a:t>
            </a:r>
            <a:r>
              <a:rPr lang="ro-RO" dirty="0">
                <a:latin typeface="Times New Roman" pitchFamily="18" charset="0"/>
                <a:cs typeface="Times New Roman" pitchFamily="18" charset="0"/>
              </a:rPr>
              <a:t>? și presupune prezenta unui personaj surpriză care face legătura între activitățile desfășurate la grupe. Fiecare grupă a prezentat o etapă din activitățile zilnice. </a:t>
            </a:r>
          </a:p>
          <a:p>
            <a:r>
              <a:rPr lang="ro-RO" dirty="0">
                <a:latin typeface="Times New Roman" pitchFamily="18" charset="0"/>
                <a:cs typeface="Times New Roman" pitchFamily="18" charset="0"/>
              </a:rPr>
              <a:t> 	Obiectivele  proiectului au vizat dezvoltarea integrată a copilului, urmărind aspecte din fiecare domeniu de dezvoltare atât în cadrul activităților ADE  cât și cele de ALA și ADP.</a:t>
            </a:r>
          </a:p>
          <a:p>
            <a:r>
              <a:rPr lang="ro-RO" dirty="0">
                <a:latin typeface="Times New Roman" pitchFamily="18" charset="0"/>
                <a:cs typeface="Times New Roman" pitchFamily="18" charset="0"/>
              </a:rPr>
              <a:t>	În slide-urile următoare sunt prezentate rezultatele muncii în echipă, rezultate care se pot observa și  la nivelul preșcolarilor, care au experimentat momente comune, momente pline de entuziasm precum și satisfacția activităților în echipă.</a:t>
            </a:r>
          </a:p>
          <a:p>
            <a:r>
              <a:rPr lang="ro-RO" dirty="0">
                <a:latin typeface="Times New Roman" pitchFamily="18" charset="0"/>
                <a:cs typeface="Times New Roman" pitchFamily="18" charset="0"/>
              </a:rPr>
              <a:t>	Traseul  parcurs de fiecare grupă a fost ca un deznodământ al unei povești de toamnă în care fiecare are rolul său și fiecare este apreciat pentru ceea ce este.</a:t>
            </a:r>
          </a:p>
          <a:p>
            <a:pPr algn="ctr"/>
            <a:endParaRPr lang="ro-RO" b="1" dirty="0">
              <a:latin typeface="Times New Roman" pitchFamily="18" charset="0"/>
              <a:cs typeface="Times New Roman" pitchFamily="18" charset="0"/>
            </a:endParaRPr>
          </a:p>
          <a:p>
            <a:endParaRPr lang="ro-RO" dirty="0">
              <a:latin typeface="Times New Roman" pitchFamily="18" charset="0"/>
              <a:cs typeface="Times New Roman" pitchFamily="18" charset="0"/>
            </a:endParaRPr>
          </a:p>
        </p:txBody>
      </p:sp>
      <p:sp>
        <p:nvSpPr>
          <p:cNvPr id="3" name="TextBox 2"/>
          <p:cNvSpPr txBox="1"/>
          <p:nvPr/>
        </p:nvSpPr>
        <p:spPr>
          <a:xfrm>
            <a:off x="228600" y="457200"/>
            <a:ext cx="8824852" cy="830997"/>
          </a:xfrm>
          <a:prstGeom prst="rect">
            <a:avLst/>
          </a:prstGeom>
          <a:noFill/>
        </p:spPr>
        <p:txBody>
          <a:bodyPr wrap="none" rtlCol="0">
            <a:spAutoFit/>
          </a:bodyPr>
          <a:lstStyle/>
          <a:p>
            <a:r>
              <a:rPr lang="ro-RO" sz="2400" dirty="0">
                <a:solidFill>
                  <a:srgbClr val="FF0000"/>
                </a:solidFill>
                <a:latin typeface="Gabriola" pitchFamily="82" charset="0"/>
              </a:rPr>
              <a:t>„Munca în echipă este cea care îi face pe oamenii obișnuiți capabili de rezultate neobișnuite</a:t>
            </a:r>
            <a:r>
              <a:rPr lang="ro-RO" sz="2400" dirty="0">
                <a:latin typeface="Gabriola" pitchFamily="82" charset="0"/>
              </a:rPr>
              <a:t>”</a:t>
            </a:r>
          </a:p>
          <a:p>
            <a:pPr algn="r"/>
            <a:r>
              <a:rPr lang="ro-RO" sz="2400" dirty="0">
                <a:latin typeface="Gabriola" pitchFamily="82" charset="0"/>
              </a:rPr>
              <a:t>-Pat Summitt-</a:t>
            </a:r>
          </a:p>
        </p:txBody>
      </p:sp>
    </p:spTree>
  </p:cSld>
  <p:clrMapOvr>
    <a:masterClrMapping/>
  </p:clrMapOvr>
  <p:transition>
    <p:wipe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0" y="990600"/>
            <a:ext cx="4824536" cy="2088232"/>
          </a:xfrm>
          <a:prstGeom prst="rect">
            <a:avLst/>
          </a:prstGeom>
        </p:spPr>
        <p:txBody>
          <a:bodyPr>
            <a:normAutofit/>
          </a:bodyPr>
          <a:lstStyle/>
          <a:p>
            <a:pPr marL="342900" marR="0" lvl="0" indent="-342900" algn="just"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kumimoji="0" lang="ro-RO" sz="1600" b="1"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rPr>
              <a:t>		</a:t>
            </a:r>
            <a:r>
              <a:rPr kumimoji="0" lang="ro-RO"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rPr>
              <a:t>Pentru a ajunge la CASA DOVLEACULUI, copiii au sortat legume, au sărit în cercuri, s-au târât pe sub baloți, au încercuit obstacole și au transportat obiecte.  </a:t>
            </a:r>
          </a:p>
          <a:p>
            <a:pPr marL="342900" marR="0" lvl="0" indent="-342900" algn="just"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kumimoji="0" lang="ro-RO" b="0"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rPr>
              <a:t>		La finalul traseului, aceștia au primit recompensa de la DOVLEACUL BUCĂTAR</a:t>
            </a:r>
            <a:r>
              <a:rPr kumimoji="0" lang="ro-RO" sz="1600" b="1" i="0" u="none" strike="noStrike" kern="1200" cap="none" spc="0" normalizeH="0" baseline="0" noProof="0" dirty="0">
                <a:ln>
                  <a:noFill/>
                </a:ln>
                <a:solidFill>
                  <a:schemeClr val="tx2"/>
                </a:solidFill>
                <a:effectLst/>
                <a:uLnTx/>
                <a:uFillTx/>
                <a:latin typeface="Times New Roman" pitchFamily="18" charset="0"/>
                <a:ea typeface="+mn-ea"/>
                <a:cs typeface="Times New Roman" pitchFamily="18" charset="0"/>
              </a:rPr>
              <a:t>.</a:t>
            </a:r>
          </a:p>
        </p:txBody>
      </p:sp>
      <p:pic>
        <p:nvPicPr>
          <p:cNvPr id="3" name="Picture 3"/>
          <p:cNvPicPr>
            <a:picLocks noChangeAspect="1" noChangeArrowheads="1"/>
          </p:cNvPicPr>
          <p:nvPr/>
        </p:nvPicPr>
        <p:blipFill>
          <a:blip r:embed="rId2" cstate="print"/>
          <a:srcRect/>
          <a:stretch>
            <a:fillRect/>
          </a:stretch>
        </p:blipFill>
        <p:spPr bwMode="auto">
          <a:xfrm>
            <a:off x="5436096" y="1196752"/>
            <a:ext cx="3369674" cy="3600400"/>
          </a:xfrm>
          <a:prstGeom prst="rect">
            <a:avLst/>
          </a:prstGeom>
          <a:ln>
            <a:noFill/>
          </a:ln>
          <a:effectLst>
            <a:softEdge rad="112500"/>
          </a:effectLst>
        </p:spPr>
      </p:pic>
      <p:pic>
        <p:nvPicPr>
          <p:cNvPr id="4" name="Picture 4"/>
          <p:cNvPicPr>
            <a:picLocks noChangeAspect="1" noChangeArrowheads="1"/>
          </p:cNvPicPr>
          <p:nvPr/>
        </p:nvPicPr>
        <p:blipFill>
          <a:blip r:embed="rId3" cstate="print"/>
          <a:srcRect/>
          <a:stretch>
            <a:fillRect/>
          </a:stretch>
        </p:blipFill>
        <p:spPr bwMode="auto">
          <a:xfrm>
            <a:off x="827585" y="4725144"/>
            <a:ext cx="3240359" cy="1772262"/>
          </a:xfrm>
          <a:prstGeom prst="rect">
            <a:avLst/>
          </a:prstGeom>
          <a:ln>
            <a:noFill/>
          </a:ln>
          <a:effectLst>
            <a:softEdge rad="112500"/>
          </a:effectLst>
        </p:spPr>
      </p:pic>
      <p:pic>
        <p:nvPicPr>
          <p:cNvPr id="5" name="Picture 5"/>
          <p:cNvPicPr>
            <a:picLocks noChangeAspect="1" noChangeArrowheads="1"/>
          </p:cNvPicPr>
          <p:nvPr/>
        </p:nvPicPr>
        <p:blipFill>
          <a:blip r:embed="rId4" cstate="print"/>
          <a:srcRect/>
          <a:stretch>
            <a:fillRect/>
          </a:stretch>
        </p:blipFill>
        <p:spPr bwMode="auto">
          <a:xfrm>
            <a:off x="755576" y="2780928"/>
            <a:ext cx="3300041" cy="2010279"/>
          </a:xfrm>
          <a:prstGeom prst="rect">
            <a:avLst/>
          </a:prstGeom>
          <a:ln>
            <a:noFill/>
          </a:ln>
          <a:effectLst>
            <a:softEdge rad="112500"/>
          </a:effectLst>
        </p:spPr>
      </p:pic>
      <p:sp>
        <p:nvSpPr>
          <p:cNvPr id="6" name="8 CuadroTexto"/>
          <p:cNvSpPr txBox="1"/>
          <p:nvPr/>
        </p:nvSpPr>
        <p:spPr>
          <a:xfrm>
            <a:off x="4860032" y="4797152"/>
            <a:ext cx="4104456" cy="1600438"/>
          </a:xfrm>
          <a:prstGeom prst="rect">
            <a:avLst/>
          </a:prstGeom>
          <a:noFill/>
        </p:spPr>
        <p:txBody>
          <a:bodyPr wrap="square" rtlCol="0">
            <a:spAutoFit/>
          </a:bodyPr>
          <a:lstStyle/>
          <a:p>
            <a:pPr algn="just"/>
            <a:r>
              <a:rPr lang="ro-RO" dirty="0">
                <a:latin typeface="Times New Roman" pitchFamily="18" charset="0"/>
                <a:cs typeface="Times New Roman" pitchFamily="18" charset="0"/>
              </a:rPr>
              <a:t>	</a:t>
            </a:r>
            <a:r>
              <a:rPr lang="ro-RO" sz="1600" dirty="0">
                <a:solidFill>
                  <a:srgbClr val="C00000"/>
                </a:solidFill>
                <a:latin typeface="Times New Roman" pitchFamily="18" charset="0"/>
                <a:cs typeface="Times New Roman" pitchFamily="18" charset="0"/>
              </a:rPr>
              <a:t>PE PARCURSUL ACESTEI ˝CĂLĂTORII˝ COPIII AU ÎNVĂȚAT VALOAREA CUVINTELOR, IMPORTANȚA MUNCII ÎN ECHIPĂ, DAR ȘI FAPTUL CĂ INDIFERENT DE CUM ARĂTĂM, SUNTEM VALOROȘI!!!</a:t>
            </a:r>
          </a:p>
        </p:txBody>
      </p:sp>
      <p:sp>
        <p:nvSpPr>
          <p:cNvPr id="7" name="1 Título"/>
          <p:cNvSpPr txBox="1">
            <a:spLocks/>
          </p:cNvSpPr>
          <p:nvPr/>
        </p:nvSpPr>
        <p:spPr>
          <a:xfrm>
            <a:off x="304800" y="457200"/>
            <a:ext cx="8686800" cy="8382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o-RO" sz="3600" b="0" i="0" u="none" strike="noStrike" kern="1200" cap="all" spc="0" normalizeH="0" baseline="0" noProof="0">
                <a:ln>
                  <a:noFill/>
                </a:ln>
                <a:solidFill>
                  <a:schemeClr val="tx2"/>
                </a:solidFill>
                <a:effectLst>
                  <a:reflection blurRad="12700" stA="48000" endA="300" endPos="55000" dir="5400000" sy="-90000" algn="bl" rotWithShape="0"/>
                </a:effectLst>
                <a:uLnTx/>
                <a:uFillTx/>
                <a:latin typeface="+mj-lt"/>
                <a:ea typeface="+mj-ea"/>
                <a:cs typeface="+mj-cs"/>
              </a:rPr>
              <a:t>Drumul spre casa dovleacului </a:t>
            </a:r>
            <a:endParaRPr kumimoji="0" lang="ro-RO" sz="3600" b="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pic>
        <p:nvPicPr>
          <p:cNvPr id="8" name="3 Marcador de contenido"/>
          <p:cNvPicPr>
            <a:picLocks/>
          </p:cNvPicPr>
          <p:nvPr/>
        </p:nvPicPr>
        <p:blipFill>
          <a:blip r:embed="rId5" cstate="print"/>
          <a:srcRect/>
          <a:stretch>
            <a:fillRect/>
          </a:stretch>
        </p:blipFill>
        <p:spPr bwMode="auto">
          <a:xfrm>
            <a:off x="7452320" y="260648"/>
            <a:ext cx="1152128" cy="1008112"/>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atsApp Image 2022-01-18 at 19.30.13.jpeg"/>
          <p:cNvPicPr>
            <a:picLocks noChangeAspect="1"/>
          </p:cNvPicPr>
          <p:nvPr/>
        </p:nvPicPr>
        <p:blipFill>
          <a:blip r:embed="rId2"/>
          <a:srcRect t="16653"/>
          <a:stretch>
            <a:fillRect/>
          </a:stretch>
        </p:blipFill>
        <p:spPr>
          <a:xfrm>
            <a:off x="152400" y="1143000"/>
            <a:ext cx="2590800" cy="45459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descr="WhatsApp Image 2022-01-18 at 19.30.13 (2).jpeg"/>
          <p:cNvPicPr>
            <a:picLocks noChangeAspect="1"/>
          </p:cNvPicPr>
          <p:nvPr/>
        </p:nvPicPr>
        <p:blipFill>
          <a:blip r:embed="rId3"/>
          <a:srcRect t="35556" b="34444"/>
          <a:stretch>
            <a:fillRect/>
          </a:stretch>
        </p:blipFill>
        <p:spPr>
          <a:xfrm>
            <a:off x="2667000" y="3810000"/>
            <a:ext cx="3981450" cy="2514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descr="WhatsApp Image 2022-01-18 at 19.30.13 (1).jpeg"/>
          <p:cNvPicPr>
            <a:picLocks noChangeAspect="1"/>
          </p:cNvPicPr>
          <p:nvPr/>
        </p:nvPicPr>
        <p:blipFill>
          <a:blip r:embed="rId4"/>
          <a:srcRect t="22222" b="21111"/>
          <a:stretch>
            <a:fillRect/>
          </a:stretch>
        </p:blipFill>
        <p:spPr>
          <a:xfrm>
            <a:off x="6096000" y="1295400"/>
            <a:ext cx="2819400" cy="3581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WhatsApp Image 2022-01-18 at 19.20.53 (1).jpeg"/>
          <p:cNvPicPr>
            <a:picLocks noChangeAspect="1"/>
          </p:cNvPicPr>
          <p:nvPr/>
        </p:nvPicPr>
        <p:blipFill>
          <a:blip r:embed="rId5"/>
          <a:srcRect t="38889" b="38889"/>
          <a:stretch>
            <a:fillRect/>
          </a:stretch>
        </p:blipFill>
        <p:spPr>
          <a:xfrm>
            <a:off x="2819400" y="1524000"/>
            <a:ext cx="3257550" cy="152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7"/>
          <p:cNvSpPr/>
          <p:nvPr/>
        </p:nvSpPr>
        <p:spPr>
          <a:xfrm>
            <a:off x="990600" y="0"/>
            <a:ext cx="7010400" cy="1200329"/>
          </a:xfrm>
          <a:prstGeom prst="rect">
            <a:avLst/>
          </a:prstGeom>
          <a:noFill/>
        </p:spPr>
        <p:txBody>
          <a:bodyPr wrap="square" lIns="91440" tIns="45720" rIns="91440" bIns="45720">
            <a:spAutoFit/>
          </a:bodyPr>
          <a:lstStyle/>
          <a:p>
            <a:pPr algn="ctr"/>
            <a:r>
              <a:rPr lang="en-US" sz="36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G</a:t>
            </a:r>
            <a:r>
              <a:rPr lang="ro-RO" sz="36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RUPA MICĂ</a:t>
            </a:r>
          </a:p>
          <a:p>
            <a:pPr algn="ctr"/>
            <a:r>
              <a:rPr lang="ro-RO" sz="36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-GRUPA GREIERAȘILOR-</a:t>
            </a:r>
            <a:endParaRPr lang="en-US" sz="3600" b="1" dirty="0">
              <a:ln w="17780" cmpd="sng">
                <a:solidFill>
                  <a:srgbClr val="FFFFFF"/>
                </a:solidFill>
                <a:prstDash val="solid"/>
                <a:miter lim="800000"/>
              </a:ln>
              <a:solidFill>
                <a:srgbClr val="FF0000"/>
              </a:solidFill>
              <a:effectLst>
                <a:outerShdw blurRad="50800" algn="tl" rotWithShape="0">
                  <a:srgbClr val="000000"/>
                </a:outerShdw>
              </a:effectLst>
            </a:endParaRPr>
          </a:p>
        </p:txBody>
      </p:sp>
    </p:spTree>
  </p:cSld>
  <p:clrMapOvr>
    <a:masterClrMapping/>
  </p:clrMapOvr>
  <p:transition>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381000"/>
            <a:ext cx="4419600" cy="2246769"/>
          </a:xfrm>
          <a:prstGeom prst="rect">
            <a:avLst/>
          </a:prstGeom>
          <a:noFill/>
        </p:spPr>
        <p:txBody>
          <a:bodyPr wrap="square" rtlCol="0">
            <a:spAutoFit/>
          </a:bodyPr>
          <a:lstStyle/>
          <a:p>
            <a:pPr>
              <a:buFont typeface="Wingdings" pitchFamily="2" charset="2"/>
              <a:buChar char="v"/>
            </a:pPr>
            <a:r>
              <a:rPr lang="vi-VN" sz="2000" b="1" dirty="0">
                <a:solidFill>
                  <a:schemeClr val="tx2">
                    <a:lumMod val="75000"/>
                  </a:schemeClr>
                </a:solidFill>
                <a:latin typeface="Times New Roman" pitchFamily="18" charset="0"/>
                <a:cs typeface="Times New Roman" pitchFamily="18" charset="0"/>
              </a:rPr>
              <a:t>Întâlnirea de dimineață </a:t>
            </a:r>
            <a:r>
              <a:rPr lang="vi-VN" sz="2000" dirty="0">
                <a:solidFill>
                  <a:schemeClr val="tx2">
                    <a:lumMod val="75000"/>
                  </a:schemeClr>
                </a:solidFill>
                <a:latin typeface="Times New Roman" pitchFamily="18" charset="0"/>
                <a:cs typeface="Times New Roman" pitchFamily="18" charset="0"/>
              </a:rPr>
              <a:t>a debutat cu intrarea în sală</a:t>
            </a:r>
            <a:r>
              <a:rPr lang="en-US" sz="2000" dirty="0">
                <a:solidFill>
                  <a:schemeClr val="tx2">
                    <a:lumMod val="75000"/>
                  </a:schemeClr>
                </a:solidFill>
                <a:latin typeface="Times New Roman" pitchFamily="18" charset="0"/>
                <a:cs typeface="Times New Roman" pitchFamily="18" charset="0"/>
              </a:rPr>
              <a:t>,</a:t>
            </a:r>
            <a:r>
              <a:rPr lang="vi-VN" sz="2000" dirty="0">
                <a:solidFill>
                  <a:schemeClr val="tx2">
                    <a:lumMod val="75000"/>
                  </a:schemeClr>
                </a:solidFill>
                <a:latin typeface="Times New Roman" pitchFamily="18" charset="0"/>
                <a:cs typeface="Times New Roman" pitchFamily="18" charset="0"/>
              </a:rPr>
              <a:t> formând un semicerc şi cântând cântecelul „Degeţelelor”.</a:t>
            </a:r>
            <a:endParaRPr lang="en-US" sz="2000" dirty="0">
              <a:solidFill>
                <a:schemeClr val="tx2">
                  <a:lumMod val="75000"/>
                </a:schemeClr>
              </a:solidFill>
              <a:latin typeface="Times New Roman" pitchFamily="18" charset="0"/>
              <a:cs typeface="Times New Roman" pitchFamily="18" charset="0"/>
            </a:endParaRPr>
          </a:p>
          <a:p>
            <a:pPr>
              <a:buFont typeface="Wingdings" pitchFamily="2" charset="2"/>
              <a:buChar char="v"/>
            </a:pPr>
            <a:r>
              <a:rPr lang="vi-VN" sz="2000" b="1" dirty="0">
                <a:solidFill>
                  <a:schemeClr val="tx2">
                    <a:lumMod val="75000"/>
                  </a:schemeClr>
                </a:solidFill>
                <a:latin typeface="Times New Roman" pitchFamily="18" charset="0"/>
                <a:cs typeface="Times New Roman" pitchFamily="18" charset="0"/>
              </a:rPr>
              <a:t>Salutul</a:t>
            </a:r>
            <a:r>
              <a:rPr lang="vi-VN" sz="2000" dirty="0">
                <a:solidFill>
                  <a:schemeClr val="tx2">
                    <a:lumMod val="75000"/>
                  </a:schemeClr>
                </a:solidFill>
                <a:latin typeface="Times New Roman" pitchFamily="18" charset="0"/>
                <a:cs typeface="Times New Roman" pitchFamily="18" charset="0"/>
              </a:rPr>
              <a:t> a fost  realizat prin tehnica comunicării şi a unei bătăi din palme. Educatoarea a trecut pe la fiecare copil, bătând palma cu acesta.</a:t>
            </a:r>
            <a:endParaRPr lang="en-US" sz="2000" dirty="0">
              <a:solidFill>
                <a:schemeClr val="tx2">
                  <a:lumMod val="75000"/>
                </a:schemeClr>
              </a:solidFill>
              <a:latin typeface="Times New Roman" pitchFamily="18" charset="0"/>
              <a:cs typeface="Times New Roman" pitchFamily="18" charset="0"/>
            </a:endParaRPr>
          </a:p>
        </p:txBody>
      </p:sp>
      <p:pic>
        <p:nvPicPr>
          <p:cNvPr id="5" name="Picture 4" descr="WhatsApp Image 2022-01-18 at 19.30.13 (5).jpeg"/>
          <p:cNvPicPr>
            <a:picLocks noChangeAspect="1"/>
          </p:cNvPicPr>
          <p:nvPr/>
        </p:nvPicPr>
        <p:blipFill>
          <a:blip r:embed="rId2"/>
          <a:srcRect t="27778" b="27778"/>
          <a:stretch>
            <a:fillRect/>
          </a:stretch>
        </p:blipFill>
        <p:spPr>
          <a:xfrm>
            <a:off x="4648200" y="381000"/>
            <a:ext cx="4208585"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WhatsApp Image 2022-01-18 at 19.30.13 (4).jpeg"/>
          <p:cNvPicPr>
            <a:picLocks noChangeAspect="1"/>
          </p:cNvPicPr>
          <p:nvPr/>
        </p:nvPicPr>
        <p:blipFill>
          <a:blip r:embed="rId3"/>
          <a:srcRect t="27778" b="27778"/>
          <a:stretch>
            <a:fillRect/>
          </a:stretch>
        </p:blipFill>
        <p:spPr>
          <a:xfrm>
            <a:off x="1371600" y="3276600"/>
            <a:ext cx="5638800" cy="32579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ular Callout 8"/>
          <p:cNvSpPr/>
          <p:nvPr/>
        </p:nvSpPr>
        <p:spPr>
          <a:xfrm>
            <a:off x="5257800" y="304800"/>
            <a:ext cx="3505200" cy="2743200"/>
          </a:xfrm>
          <a:prstGeom prst="wedgeRoundRectCallout">
            <a:avLst>
              <a:gd name="adj1" fmla="val -70599"/>
              <a:gd name="adj2" fmla="val 29680"/>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 name="TextBox 4"/>
          <p:cNvSpPr txBox="1"/>
          <p:nvPr/>
        </p:nvSpPr>
        <p:spPr>
          <a:xfrm>
            <a:off x="5486400" y="685800"/>
            <a:ext cx="3200400" cy="2215991"/>
          </a:xfrm>
          <a:prstGeom prst="rect">
            <a:avLst/>
          </a:prstGeom>
          <a:noFill/>
        </p:spPr>
        <p:txBody>
          <a:bodyPr wrap="square" rtlCol="0">
            <a:spAutoFit/>
          </a:bodyPr>
          <a:lstStyle/>
          <a:p>
            <a:r>
              <a:rPr lang="vi-VN" sz="2000" b="1" dirty="0">
                <a:latin typeface="Times New Roman" pitchFamily="18" charset="0"/>
                <a:cs typeface="Times New Roman" pitchFamily="18" charset="0"/>
              </a:rPr>
              <a:t>Gimnastica de înviorare </a:t>
            </a:r>
            <a:r>
              <a:rPr lang="vi-VN" sz="2000" dirty="0">
                <a:latin typeface="Times New Roman" pitchFamily="18" charset="0"/>
                <a:cs typeface="Times New Roman" pitchFamily="18" charset="0"/>
              </a:rPr>
              <a:t>a fost realizată cu poziționarea preșcolarilor  într-un semicerc, debutând cu următorul exerciţiu: „Ca să cresc mare voinic”.</a:t>
            </a:r>
            <a:endParaRPr lang="en-US" sz="20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pic>
        <p:nvPicPr>
          <p:cNvPr id="6" name="Picture 5" descr="WhatsApp Image 2022-01-18 at 19.30.13 (3).jpeg"/>
          <p:cNvPicPr>
            <a:picLocks noChangeAspect="1"/>
          </p:cNvPicPr>
          <p:nvPr/>
        </p:nvPicPr>
        <p:blipFill>
          <a:blip r:embed="rId2"/>
          <a:srcRect t="26667" b="26667"/>
          <a:stretch>
            <a:fillRect/>
          </a:stretch>
        </p:blipFill>
        <p:spPr>
          <a:xfrm>
            <a:off x="228600" y="228600"/>
            <a:ext cx="4396154" cy="2667000"/>
          </a:xfrm>
          <a:prstGeom prst="rect">
            <a:avLst/>
          </a:prstGeom>
          <a:ln>
            <a:noFill/>
          </a:ln>
          <a:effectLst>
            <a:softEdge rad="112500"/>
          </a:effectLst>
        </p:spPr>
      </p:pic>
      <p:sp>
        <p:nvSpPr>
          <p:cNvPr id="7" name="Rounded Rectangular Callout 6"/>
          <p:cNvSpPr/>
          <p:nvPr/>
        </p:nvSpPr>
        <p:spPr>
          <a:xfrm>
            <a:off x="228600" y="3276600"/>
            <a:ext cx="3733800" cy="2895600"/>
          </a:xfrm>
          <a:prstGeom prst="wedgeRoundRectCallout">
            <a:avLst>
              <a:gd name="adj1" fmla="val 64560"/>
              <a:gd name="adj2" fmla="val 40541"/>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 name="TextBox 7"/>
          <p:cNvSpPr txBox="1"/>
          <p:nvPr/>
        </p:nvSpPr>
        <p:spPr>
          <a:xfrm>
            <a:off x="457200" y="3352800"/>
            <a:ext cx="3429000" cy="3139321"/>
          </a:xfrm>
          <a:prstGeom prst="rect">
            <a:avLst/>
          </a:prstGeom>
          <a:noFill/>
        </p:spPr>
        <p:txBody>
          <a:bodyPr wrap="square" rtlCol="0">
            <a:spAutoFit/>
          </a:bodyPr>
          <a:lstStyle/>
          <a:p>
            <a:r>
              <a:rPr lang="vi-VN" sz="2000" b="1" dirty="0">
                <a:latin typeface="Times New Roman" pitchFamily="18" charset="0"/>
                <a:cs typeface="Times New Roman" pitchFamily="18" charset="0"/>
              </a:rPr>
              <a:t>Prezența</a:t>
            </a:r>
            <a:r>
              <a:rPr lang="vi-VN" sz="2000" dirty="0">
                <a:latin typeface="Times New Roman" pitchFamily="18" charset="0"/>
                <a:cs typeface="Times New Roman" pitchFamily="18" charset="0"/>
              </a:rPr>
              <a:t> s-a realizat prin așezarea copiilor pe scăunele în semicerc</a:t>
            </a:r>
            <a:r>
              <a:rPr lang="ro-RO" sz="2000" dirty="0">
                <a:latin typeface="Times New Roman" pitchFamily="18" charset="0"/>
                <a:cs typeface="Times New Roman" pitchFamily="18" charset="0"/>
              </a:rPr>
              <a:t>, recunoașterea fotografiilor copiilor prezenți/absenți</a:t>
            </a:r>
            <a:r>
              <a:rPr lang="vi-VN" sz="2000" dirty="0">
                <a:latin typeface="Times New Roman" pitchFamily="18" charset="0"/>
                <a:cs typeface="Times New Roman" pitchFamily="18" charset="0"/>
              </a:rPr>
              <a:t> </a:t>
            </a:r>
            <a:r>
              <a:rPr lang="ro-RO" sz="2000" dirty="0">
                <a:latin typeface="Times New Roman" pitchFamily="18" charset="0"/>
                <a:cs typeface="Times New Roman" pitchFamily="18" charset="0"/>
              </a:rPr>
              <a:t>având ca sprijin </a:t>
            </a:r>
            <a:r>
              <a:rPr lang="vi-VN" sz="2000" dirty="0">
                <a:latin typeface="Times New Roman" pitchFamily="18" charset="0"/>
                <a:cs typeface="Times New Roman" pitchFamily="18" charset="0"/>
              </a:rPr>
              <a:t> întrebarea </a:t>
            </a:r>
            <a:r>
              <a:rPr lang="ro-RO" sz="2000" dirty="0">
                <a:latin typeface="Times New Roman" pitchFamily="18" charset="0"/>
                <a:cs typeface="Times New Roman" pitchFamily="18" charset="0"/>
              </a:rPr>
              <a:t>adresată de </a:t>
            </a:r>
            <a:r>
              <a:rPr lang="vi-VN" sz="2000" dirty="0">
                <a:latin typeface="Times New Roman" pitchFamily="18" charset="0"/>
                <a:cs typeface="Times New Roman" pitchFamily="18" charset="0"/>
              </a:rPr>
              <a:t>către educatoare: </a:t>
            </a:r>
            <a:endParaRPr lang="en-US" sz="2000" dirty="0">
              <a:latin typeface="Times New Roman" pitchFamily="18" charset="0"/>
              <a:cs typeface="Times New Roman" pitchFamily="18" charset="0"/>
            </a:endParaRPr>
          </a:p>
          <a:p>
            <a:pPr>
              <a:buFont typeface="Arial" pitchFamily="34" charset="0"/>
              <a:buChar char="•"/>
            </a:pPr>
            <a:r>
              <a:rPr lang="vi-VN" sz="2000" dirty="0">
                <a:latin typeface="Times New Roman" pitchFamily="18" charset="0"/>
                <a:cs typeface="Times New Roman" pitchFamily="18" charset="0"/>
              </a:rPr>
              <a:t>„Ce spuneți voi, oare cine a venit astăzi la grădiniță?” </a:t>
            </a:r>
            <a:endParaRPr lang="en-US" sz="2000" dirty="0">
              <a:latin typeface="Times New Roman" pitchFamily="18" charset="0"/>
              <a:cs typeface="Times New Roman" pitchFamily="18" charset="0"/>
            </a:endParaRPr>
          </a:p>
          <a:p>
            <a:endParaRPr lang="en-US" dirty="0">
              <a:solidFill>
                <a:schemeClr val="tx2">
                  <a:lumMod val="75000"/>
                </a:schemeClr>
              </a:solidFill>
            </a:endParaRPr>
          </a:p>
        </p:txBody>
      </p:sp>
      <p:pic>
        <p:nvPicPr>
          <p:cNvPr id="10" name="Picture 9" descr="WhatsApp Image 2022-01-18 at 19.30.13 (7).jpeg"/>
          <p:cNvPicPr>
            <a:picLocks noChangeAspect="1"/>
          </p:cNvPicPr>
          <p:nvPr/>
        </p:nvPicPr>
        <p:blipFill>
          <a:blip r:embed="rId3"/>
          <a:srcRect t="26667" b="26667"/>
          <a:stretch>
            <a:fillRect/>
          </a:stretch>
        </p:blipFill>
        <p:spPr>
          <a:xfrm>
            <a:off x="4419600" y="3505200"/>
            <a:ext cx="4521759" cy="2743200"/>
          </a:xfrm>
          <a:prstGeom prst="rect">
            <a:avLst/>
          </a:prstGeom>
          <a:ln>
            <a:noFill/>
          </a:ln>
          <a:effectLst>
            <a:softEdge rad="112500"/>
          </a:effectLst>
        </p:spPr>
      </p:pic>
    </p:spTree>
  </p:cSld>
  <p:clrMapOvr>
    <a:masterClrMapping/>
  </p:clrMapOvr>
  <p:transition>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Scroll 4"/>
          <p:cNvSpPr/>
          <p:nvPr/>
        </p:nvSpPr>
        <p:spPr>
          <a:xfrm>
            <a:off x="0" y="0"/>
            <a:ext cx="5029200" cy="4038600"/>
          </a:xfrm>
          <a:prstGeom prst="vertic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 name="TextBox 6"/>
          <p:cNvSpPr txBox="1"/>
          <p:nvPr/>
        </p:nvSpPr>
        <p:spPr>
          <a:xfrm>
            <a:off x="762000" y="609600"/>
            <a:ext cx="3886200" cy="4062651"/>
          </a:xfrm>
          <a:prstGeom prst="rect">
            <a:avLst/>
          </a:prstGeom>
          <a:noFill/>
        </p:spPr>
        <p:txBody>
          <a:bodyPr wrap="square" rtlCol="0">
            <a:spAutoFit/>
          </a:bodyPr>
          <a:lstStyle/>
          <a:p>
            <a:pPr>
              <a:buFont typeface="Arial" pitchFamily="34" charset="0"/>
              <a:buChar char="•"/>
            </a:pPr>
            <a:r>
              <a:rPr lang="ro-RO" sz="2000" b="1" dirty="0">
                <a:latin typeface="Times New Roman" pitchFamily="18" charset="0"/>
                <a:cs typeface="Times New Roman" pitchFamily="18" charset="0"/>
              </a:rPr>
              <a:t> </a:t>
            </a:r>
            <a:r>
              <a:rPr lang="ro-RO" sz="2000" dirty="0">
                <a:latin typeface="Times New Roman" pitchFamily="18" charset="0"/>
                <a:cs typeface="Times New Roman" pitchFamily="18" charset="0"/>
              </a:rPr>
              <a:t>Discuțiile referitoare la </a:t>
            </a:r>
            <a:r>
              <a:rPr lang="vi-VN" sz="2000" b="1" dirty="0">
                <a:latin typeface="Times New Roman" pitchFamily="18" charset="0"/>
                <a:cs typeface="Times New Roman" pitchFamily="18" charset="0"/>
              </a:rPr>
              <a:t>Calendarul naturii</a:t>
            </a:r>
            <a:r>
              <a:rPr lang="ro-RO" sz="2000" b="1" dirty="0">
                <a:latin typeface="Times New Roman" pitchFamily="18" charset="0"/>
                <a:cs typeface="Times New Roman" pitchFamily="18" charset="0"/>
              </a:rPr>
              <a:t> </a:t>
            </a:r>
            <a:r>
              <a:rPr lang="ro-RO" sz="2000" dirty="0">
                <a:latin typeface="Times New Roman" pitchFamily="18" charset="0"/>
                <a:cs typeface="Times New Roman" pitchFamily="18" charset="0"/>
              </a:rPr>
              <a:t>au urmărit răspunsuri la întrebările:</a:t>
            </a:r>
            <a:endParaRPr lang="en-US" sz="2000" dirty="0">
              <a:latin typeface="Times New Roman" pitchFamily="18" charset="0"/>
              <a:cs typeface="Times New Roman" pitchFamily="18" charset="0"/>
            </a:endParaRPr>
          </a:p>
          <a:p>
            <a:pPr>
              <a:buFont typeface="Arial" pitchFamily="34" charset="0"/>
              <a:buChar char="•"/>
            </a:pPr>
            <a:r>
              <a:rPr lang="vi-VN" sz="2000" dirty="0">
                <a:latin typeface="Times New Roman" pitchFamily="18" charset="0"/>
                <a:cs typeface="Times New Roman" pitchFamily="18" charset="0"/>
              </a:rPr>
              <a:t>Cum e vremea?</a:t>
            </a:r>
            <a:endParaRPr lang="en-US" sz="2000" dirty="0">
              <a:latin typeface="Times New Roman" pitchFamily="18" charset="0"/>
              <a:cs typeface="Times New Roman" pitchFamily="18" charset="0"/>
            </a:endParaRPr>
          </a:p>
          <a:p>
            <a:pPr>
              <a:buFont typeface="Arial" pitchFamily="34" charset="0"/>
              <a:buChar char="•"/>
            </a:pPr>
            <a:r>
              <a:rPr lang="vi-VN" sz="2000" dirty="0">
                <a:latin typeface="Times New Roman" pitchFamily="18" charset="0"/>
                <a:cs typeface="Times New Roman" pitchFamily="18" charset="0"/>
              </a:rPr>
              <a:t> Cum ne îmbrăcăm?</a:t>
            </a:r>
            <a:endParaRPr lang="en-US" sz="2000" dirty="0">
              <a:latin typeface="Times New Roman" pitchFamily="18" charset="0"/>
              <a:cs typeface="Times New Roman" pitchFamily="18" charset="0"/>
            </a:endParaRPr>
          </a:p>
          <a:p>
            <a:pPr>
              <a:buFont typeface="Arial" pitchFamily="34" charset="0"/>
              <a:buChar char="•"/>
            </a:pPr>
            <a:r>
              <a:rPr lang="vi-VN" sz="2000" dirty="0">
                <a:latin typeface="Times New Roman" pitchFamily="18" charset="0"/>
                <a:cs typeface="Times New Roman" pitchFamily="18" charset="0"/>
              </a:rPr>
              <a:t>În ce anotimp suntem?</a:t>
            </a:r>
            <a:endParaRPr lang="en-US" sz="2000" dirty="0">
              <a:latin typeface="Times New Roman" pitchFamily="18" charset="0"/>
              <a:cs typeface="Times New Roman" pitchFamily="18" charset="0"/>
            </a:endParaRPr>
          </a:p>
          <a:p>
            <a:pPr>
              <a:buFont typeface="Arial" pitchFamily="34" charset="0"/>
              <a:buChar char="•"/>
            </a:pPr>
            <a:r>
              <a:rPr lang="vi-VN" sz="2000" dirty="0">
                <a:latin typeface="Times New Roman" pitchFamily="18" charset="0"/>
                <a:cs typeface="Times New Roman" pitchFamily="18" charset="0"/>
              </a:rPr>
              <a:t>Alege hainele corespunzătoare anotimpului toamna. </a:t>
            </a:r>
            <a:endParaRPr lang="ro-RO" sz="2000" dirty="0">
              <a:latin typeface="Times New Roman" pitchFamily="18" charset="0"/>
              <a:cs typeface="Times New Roman" pitchFamily="18" charset="0"/>
            </a:endParaRPr>
          </a:p>
          <a:p>
            <a:r>
              <a:rPr lang="ro-RO" sz="2000" dirty="0">
                <a:latin typeface="Times New Roman" pitchFamily="18" charset="0"/>
                <a:cs typeface="Times New Roman" pitchFamily="18" charset="0"/>
              </a:rPr>
              <a:t>   </a:t>
            </a:r>
            <a:r>
              <a:rPr lang="ro-RO" sz="2000" b="1" dirty="0">
                <a:latin typeface="Times New Roman" pitchFamily="18" charset="0"/>
                <a:cs typeface="Times New Roman" pitchFamily="18" charset="0"/>
              </a:rPr>
              <a:t> </a:t>
            </a:r>
            <a:r>
              <a:rPr lang="vi-VN" sz="2000" b="1" dirty="0">
                <a:latin typeface="Times New Roman" pitchFamily="18" charset="0"/>
                <a:cs typeface="Times New Roman" pitchFamily="18" charset="0"/>
              </a:rPr>
              <a:t>Împărtășirea cu ceilalți </a:t>
            </a:r>
            <a:r>
              <a:rPr lang="vi-VN" sz="2000" dirty="0">
                <a:latin typeface="Times New Roman" pitchFamily="18" charset="0"/>
                <a:cs typeface="Times New Roman" pitchFamily="18" charset="0"/>
              </a:rPr>
              <a:t>– fiecare copil a extras  un emoticon şi  și-a  exprimat emoţia din acea zi.</a:t>
            </a:r>
            <a:endParaRPr lang="en-US" sz="2000" dirty="0">
              <a:latin typeface="Times New Roman" pitchFamily="18" charset="0"/>
              <a:cs typeface="Times New Roman" pitchFamily="18" charset="0"/>
            </a:endParaRPr>
          </a:p>
          <a:p>
            <a:pPr>
              <a:buFont typeface="Arial" pitchFamily="34" charset="0"/>
              <a:buChar char="•"/>
            </a:pPr>
            <a:endParaRPr lang="en-US" sz="2000" dirty="0">
              <a:solidFill>
                <a:schemeClr val="bg1"/>
              </a:solidFill>
              <a:latin typeface="Times New Roman" pitchFamily="18" charset="0"/>
              <a:cs typeface="Times New Roman" pitchFamily="18" charset="0"/>
            </a:endParaRPr>
          </a:p>
          <a:p>
            <a:endParaRPr lang="en-US" dirty="0"/>
          </a:p>
        </p:txBody>
      </p:sp>
      <p:pic>
        <p:nvPicPr>
          <p:cNvPr id="9" name="Picture 8" descr="WhatsApp Image 2022-01-18 at 19.30.13 (8).jpeg"/>
          <p:cNvPicPr>
            <a:picLocks noChangeAspect="1"/>
          </p:cNvPicPr>
          <p:nvPr/>
        </p:nvPicPr>
        <p:blipFill>
          <a:blip r:embed="rId2"/>
          <a:srcRect t="27778" b="27778"/>
          <a:stretch>
            <a:fillRect/>
          </a:stretch>
        </p:blipFill>
        <p:spPr>
          <a:xfrm>
            <a:off x="2971800" y="4074160"/>
            <a:ext cx="4818185" cy="2783840"/>
          </a:xfrm>
          <a:prstGeom prst="rect">
            <a:avLst/>
          </a:prstGeom>
          <a:ln>
            <a:noFill/>
          </a:ln>
          <a:effectLst>
            <a:softEdge rad="112500"/>
          </a:effectLst>
        </p:spPr>
      </p:pic>
      <p:pic>
        <p:nvPicPr>
          <p:cNvPr id="10" name="Picture 9" descr="WhatsApp Image 2022-01-18 at 19.30.13 (6).jpeg"/>
          <p:cNvPicPr>
            <a:picLocks noChangeAspect="1"/>
          </p:cNvPicPr>
          <p:nvPr/>
        </p:nvPicPr>
        <p:blipFill>
          <a:blip r:embed="rId3"/>
          <a:srcRect t="27778" b="27778"/>
          <a:stretch>
            <a:fillRect/>
          </a:stretch>
        </p:blipFill>
        <p:spPr>
          <a:xfrm>
            <a:off x="4648200" y="1066800"/>
            <a:ext cx="4343400" cy="2509520"/>
          </a:xfrm>
          <a:prstGeom prst="rect">
            <a:avLst/>
          </a:prstGeom>
          <a:ln>
            <a:noFill/>
          </a:ln>
          <a:effectLst>
            <a:softEdge rad="112500"/>
          </a:effectLst>
        </p:spPr>
      </p:pic>
    </p:spTree>
  </p:cSld>
  <p:clrMapOvr>
    <a:masterClrMapping/>
  </p:clrMapOvr>
  <p:transition>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85800"/>
            <a:ext cx="3429000" cy="2554545"/>
          </a:xfrm>
          <a:prstGeom prst="rect">
            <a:avLst/>
          </a:prstGeom>
          <a:noFill/>
        </p:spPr>
        <p:txBody>
          <a:bodyPr wrap="square" rtlCol="0">
            <a:spAutoFit/>
          </a:bodyPr>
          <a:lstStyle/>
          <a:p>
            <a:pPr>
              <a:buFont typeface="Wingdings" pitchFamily="2" charset="2"/>
              <a:buChar char="Ø"/>
            </a:pPr>
            <a:r>
              <a:rPr lang="vi-VN" sz="2000" b="1" dirty="0">
                <a:solidFill>
                  <a:srgbClr val="002060"/>
                </a:solidFill>
                <a:latin typeface="Times New Roman" pitchFamily="18" charset="0"/>
                <a:cs typeface="Times New Roman" pitchFamily="18" charset="0"/>
              </a:rPr>
              <a:t>Noutatea zilei </a:t>
            </a:r>
            <a:r>
              <a:rPr lang="vi-VN" sz="2000" dirty="0">
                <a:solidFill>
                  <a:srgbClr val="002060"/>
                </a:solidFill>
                <a:latin typeface="Times New Roman" pitchFamily="18" charset="0"/>
                <a:cs typeface="Times New Roman" pitchFamily="18" charset="0"/>
              </a:rPr>
              <a:t>a fost  marcată prin apariția în grupă a Dovleacului Bucătar care era tare  supărat că şi-a pierdut ingred</a:t>
            </a:r>
            <a:r>
              <a:rPr lang="ro-RO" sz="2000" dirty="0">
                <a:solidFill>
                  <a:srgbClr val="002060"/>
                </a:solidFill>
                <a:latin typeface="Times New Roman" pitchFamily="18" charset="0"/>
                <a:cs typeface="Times New Roman" pitchFamily="18" charset="0"/>
              </a:rPr>
              <a:t>i</a:t>
            </a:r>
            <a:r>
              <a:rPr lang="vi-VN" sz="2000" dirty="0">
                <a:solidFill>
                  <a:srgbClr val="002060"/>
                </a:solidFill>
                <a:latin typeface="Times New Roman" pitchFamily="18" charset="0"/>
                <a:cs typeface="Times New Roman" pitchFamily="18" charset="0"/>
              </a:rPr>
              <a:t>ntele.</a:t>
            </a:r>
            <a:endParaRPr lang="en-US" sz="2000" dirty="0">
              <a:solidFill>
                <a:srgbClr val="002060"/>
              </a:solidFill>
              <a:latin typeface="Times New Roman" pitchFamily="18" charset="0"/>
              <a:cs typeface="Times New Roman" pitchFamily="18" charset="0"/>
            </a:endParaRPr>
          </a:p>
          <a:p>
            <a:r>
              <a:rPr lang="vi-VN" sz="2000" dirty="0">
                <a:solidFill>
                  <a:srgbClr val="002060"/>
                </a:solidFill>
                <a:latin typeface="Times New Roman" pitchFamily="18" charset="0"/>
                <a:cs typeface="Times New Roman" pitchFamily="18" charset="0"/>
              </a:rPr>
              <a:t> Am reușit să-l înveselim cu ajutorul jocului muzical „Dansează Hopa-Hopa”.</a:t>
            </a:r>
            <a:endParaRPr lang="en-US" sz="2000" dirty="0">
              <a:solidFill>
                <a:srgbClr val="002060"/>
              </a:solidFill>
              <a:latin typeface="Times New Roman" pitchFamily="18" charset="0"/>
              <a:cs typeface="Times New Roman" pitchFamily="18" charset="0"/>
            </a:endParaRPr>
          </a:p>
        </p:txBody>
      </p:sp>
      <p:pic>
        <p:nvPicPr>
          <p:cNvPr id="6" name="Picture 5" descr="WhatsApp Image 2022-01-18 at 19.30.14 (1).jpeg"/>
          <p:cNvPicPr>
            <a:picLocks noChangeAspect="1"/>
          </p:cNvPicPr>
          <p:nvPr/>
        </p:nvPicPr>
        <p:blipFill>
          <a:blip r:embed="rId2"/>
          <a:srcRect t="27778" b="27778"/>
          <a:stretch>
            <a:fillRect/>
          </a:stretch>
        </p:blipFill>
        <p:spPr>
          <a:xfrm>
            <a:off x="381000" y="3732107"/>
            <a:ext cx="5410200" cy="3125893"/>
          </a:xfrm>
          <a:prstGeom prst="rect">
            <a:avLst/>
          </a:prstGeom>
          <a:ln>
            <a:noFill/>
          </a:ln>
          <a:effectLst>
            <a:softEdge rad="112500"/>
          </a:effectLst>
        </p:spPr>
      </p:pic>
      <p:pic>
        <p:nvPicPr>
          <p:cNvPr id="7" name="Picture 6" descr="WhatsApp Image 2022-01-18 at 19.30.14.jpeg"/>
          <p:cNvPicPr>
            <a:picLocks noChangeAspect="1"/>
          </p:cNvPicPr>
          <p:nvPr/>
        </p:nvPicPr>
        <p:blipFill>
          <a:blip r:embed="rId3"/>
          <a:srcRect t="26667" b="26667"/>
          <a:stretch>
            <a:fillRect/>
          </a:stretch>
        </p:blipFill>
        <p:spPr>
          <a:xfrm>
            <a:off x="3810000" y="533400"/>
            <a:ext cx="5122985" cy="3200400"/>
          </a:xfrm>
          <a:prstGeom prst="rect">
            <a:avLst/>
          </a:prstGeom>
          <a:ln>
            <a:noFill/>
          </a:ln>
          <a:effectLst>
            <a:softEdge rad="112500"/>
          </a:effectLst>
        </p:spPr>
      </p:pic>
    </p:spTree>
  </p:cSld>
  <p:clrMapOvr>
    <a:masterClrMapping/>
  </p:clrMapOvr>
  <p:transition>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orizontal Scroll 5"/>
          <p:cNvSpPr/>
          <p:nvPr/>
        </p:nvSpPr>
        <p:spPr>
          <a:xfrm>
            <a:off x="304800" y="0"/>
            <a:ext cx="3733800" cy="2667000"/>
          </a:xfrm>
          <a:prstGeom prst="horizontalScroll">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TextBox 4"/>
          <p:cNvSpPr txBox="1"/>
          <p:nvPr/>
        </p:nvSpPr>
        <p:spPr>
          <a:xfrm>
            <a:off x="609600" y="533400"/>
            <a:ext cx="3352800" cy="1631216"/>
          </a:xfrm>
          <a:prstGeom prst="rect">
            <a:avLst/>
          </a:prstGeom>
          <a:noFill/>
        </p:spPr>
        <p:txBody>
          <a:bodyPr wrap="square" rtlCol="0">
            <a:spAutoFit/>
          </a:bodyPr>
          <a:lstStyle/>
          <a:p>
            <a:pPr algn="ctr"/>
            <a:r>
              <a:rPr lang="ro-RO" sz="2000" dirty="0">
                <a:latin typeface="Times New Roman" pitchFamily="18" charset="0"/>
                <a:cs typeface="Times New Roman" pitchFamily="18" charset="0"/>
              </a:rPr>
              <a:t>	</a:t>
            </a:r>
            <a:r>
              <a:rPr lang="vi-VN" sz="2000" b="1" dirty="0">
                <a:latin typeface="Times New Roman" pitchFamily="18" charset="0"/>
                <a:cs typeface="Times New Roman" pitchFamily="18" charset="0"/>
              </a:rPr>
              <a:t>Activitatea Outdoor </a:t>
            </a:r>
            <a:r>
              <a:rPr lang="vi-VN" sz="2000" dirty="0">
                <a:latin typeface="Times New Roman" pitchFamily="18" charset="0"/>
                <a:cs typeface="Times New Roman" pitchFamily="18" charset="0"/>
              </a:rPr>
              <a:t>a fost marcată de parcurgerea traseului aplicativ și recompensarea preșcolarilor de către Dovleacul Bucătar</a:t>
            </a:r>
            <a:r>
              <a:rPr lang="en-US" sz="2000" dirty="0">
                <a:latin typeface="Times New Roman" pitchFamily="18" charset="0"/>
                <a:cs typeface="Times New Roman" pitchFamily="18" charset="0"/>
              </a:rPr>
              <a:t>.</a:t>
            </a:r>
          </a:p>
        </p:txBody>
      </p:sp>
      <p:pic>
        <p:nvPicPr>
          <p:cNvPr id="7" name="Picture 6" descr="WhatsApp Image 2022-01-18 at 19.30.14 (1).jpeg"/>
          <p:cNvPicPr>
            <a:picLocks noChangeAspect="1"/>
          </p:cNvPicPr>
          <p:nvPr/>
        </p:nvPicPr>
        <p:blipFill>
          <a:blip r:embed="rId2"/>
          <a:srcRect t="32222" b="33333"/>
          <a:stretch>
            <a:fillRect/>
          </a:stretch>
        </p:blipFill>
        <p:spPr>
          <a:xfrm>
            <a:off x="4419600" y="152400"/>
            <a:ext cx="4281295" cy="1981200"/>
          </a:xfrm>
          <a:prstGeom prst="rect">
            <a:avLst/>
          </a:prstGeom>
          <a:ln>
            <a:noFill/>
          </a:ln>
          <a:effectLst>
            <a:softEdge rad="112500"/>
          </a:effectLst>
        </p:spPr>
      </p:pic>
      <p:pic>
        <p:nvPicPr>
          <p:cNvPr id="8" name="Picture 7" descr="WhatsApp Image 2022-01-18 at 19.30.14 (2).jpeg"/>
          <p:cNvPicPr>
            <a:picLocks noChangeAspect="1"/>
          </p:cNvPicPr>
          <p:nvPr/>
        </p:nvPicPr>
        <p:blipFill>
          <a:blip r:embed="rId3"/>
          <a:srcRect t="32222" b="32222"/>
          <a:stretch>
            <a:fillRect/>
          </a:stretch>
        </p:blipFill>
        <p:spPr>
          <a:xfrm>
            <a:off x="4495800" y="2362200"/>
            <a:ext cx="4281295" cy="1981200"/>
          </a:xfrm>
          <a:prstGeom prst="rect">
            <a:avLst/>
          </a:prstGeom>
          <a:ln>
            <a:noFill/>
          </a:ln>
          <a:effectLst>
            <a:softEdge rad="112500"/>
          </a:effectLst>
        </p:spPr>
      </p:pic>
      <p:pic>
        <p:nvPicPr>
          <p:cNvPr id="9" name="Picture 8" descr="WhatsApp Image 2022-01-18 at 19.30.14 (3).jpeg"/>
          <p:cNvPicPr>
            <a:picLocks noChangeAspect="1"/>
          </p:cNvPicPr>
          <p:nvPr/>
        </p:nvPicPr>
        <p:blipFill>
          <a:blip r:embed="rId4"/>
          <a:srcRect t="32222" b="32222"/>
          <a:stretch>
            <a:fillRect/>
          </a:stretch>
        </p:blipFill>
        <p:spPr>
          <a:xfrm>
            <a:off x="4419600" y="4648200"/>
            <a:ext cx="4281295" cy="1828800"/>
          </a:xfrm>
          <a:prstGeom prst="rect">
            <a:avLst/>
          </a:prstGeom>
          <a:ln>
            <a:noFill/>
          </a:ln>
          <a:effectLst>
            <a:softEdge rad="112500"/>
          </a:effectLst>
        </p:spPr>
      </p:pic>
      <p:pic>
        <p:nvPicPr>
          <p:cNvPr id="10" name="Picture 9" descr="WhatsApp Image 2022-01-18 at 19.30.14.jpeg"/>
          <p:cNvPicPr>
            <a:picLocks noChangeAspect="1"/>
          </p:cNvPicPr>
          <p:nvPr/>
        </p:nvPicPr>
        <p:blipFill>
          <a:blip r:embed="rId5"/>
          <a:stretch>
            <a:fillRect/>
          </a:stretch>
        </p:blipFill>
        <p:spPr>
          <a:xfrm>
            <a:off x="0" y="2743200"/>
            <a:ext cx="4281295" cy="3886200"/>
          </a:xfrm>
          <a:prstGeom prst="rect">
            <a:avLst/>
          </a:prstGeom>
          <a:ln>
            <a:noFill/>
          </a:ln>
          <a:effectLst>
            <a:softEdge rad="112500"/>
          </a:effectLst>
        </p:spPr>
      </p:pic>
    </p:spTree>
  </p:cSld>
  <p:clrMapOvr>
    <a:masterClrMapping/>
  </p:clrMapOvr>
  <p:transition>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G_20211118_120123.jpg"/>
          <p:cNvPicPr>
            <a:picLocks noChangeAspect="1"/>
          </p:cNvPicPr>
          <p:nvPr/>
        </p:nvPicPr>
        <p:blipFill>
          <a:blip r:embed="rId2" cstate="print"/>
          <a:stretch>
            <a:fillRect/>
          </a:stretch>
        </p:blipFill>
        <p:spPr>
          <a:xfrm>
            <a:off x="2667000" y="1371600"/>
            <a:ext cx="4500562" cy="24254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65d1062a-fe0b-4dc2-bb15-f3967b353166.jpg"/>
          <p:cNvPicPr>
            <a:picLocks noChangeAspect="1"/>
          </p:cNvPicPr>
          <p:nvPr/>
        </p:nvPicPr>
        <p:blipFill>
          <a:blip r:embed="rId3"/>
          <a:stretch>
            <a:fillRect/>
          </a:stretch>
        </p:blipFill>
        <p:spPr>
          <a:xfrm>
            <a:off x="2667000" y="3886200"/>
            <a:ext cx="4500593" cy="26152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WhatsApp Image 2021-11-20 at 09.09.26  1.jpg"/>
          <p:cNvPicPr>
            <a:picLocks noChangeAspect="1"/>
          </p:cNvPicPr>
          <p:nvPr/>
        </p:nvPicPr>
        <p:blipFill>
          <a:blip r:embed="rId4" cstate="print"/>
          <a:stretch>
            <a:fillRect/>
          </a:stretch>
        </p:blipFill>
        <p:spPr>
          <a:xfrm>
            <a:off x="152400" y="1371600"/>
            <a:ext cx="2516486" cy="5072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p:cNvSpPr txBox="1"/>
          <p:nvPr/>
        </p:nvSpPr>
        <p:spPr>
          <a:xfrm>
            <a:off x="1785918" y="5466414"/>
            <a:ext cx="184731" cy="369332"/>
          </a:xfrm>
          <a:prstGeom prst="rect">
            <a:avLst/>
          </a:prstGeom>
          <a:noFill/>
        </p:spPr>
        <p:txBody>
          <a:bodyPr wrap="none" rtlCol="0">
            <a:spAutoFit/>
          </a:bodyPr>
          <a:lstStyle/>
          <a:p>
            <a:endParaRPr lang="ro-RO" dirty="0"/>
          </a:p>
        </p:txBody>
      </p:sp>
      <p:pic>
        <p:nvPicPr>
          <p:cNvPr id="13" name="Picture 12" descr="mari1.jpg"/>
          <p:cNvPicPr>
            <a:picLocks noChangeAspect="1"/>
          </p:cNvPicPr>
          <p:nvPr/>
        </p:nvPicPr>
        <p:blipFill>
          <a:blip r:embed="rId5" cstate="print"/>
          <a:stretch>
            <a:fillRect/>
          </a:stretch>
        </p:blipFill>
        <p:spPr>
          <a:xfrm>
            <a:off x="7358082" y="2108828"/>
            <a:ext cx="1571604" cy="2143140"/>
          </a:xfrm>
          <a:prstGeom prst="ellipse">
            <a:avLst/>
          </a:prstGeom>
          <a:ln>
            <a:noFill/>
          </a:ln>
          <a:effectLst>
            <a:softEdge rad="112500"/>
          </a:effectLst>
        </p:spPr>
      </p:pic>
      <p:pic>
        <p:nvPicPr>
          <p:cNvPr id="14" name="Picture 13" descr="ioana1.jpg"/>
          <p:cNvPicPr>
            <a:picLocks noChangeAspect="1"/>
          </p:cNvPicPr>
          <p:nvPr/>
        </p:nvPicPr>
        <p:blipFill>
          <a:blip r:embed="rId6" cstate="print"/>
          <a:stretch>
            <a:fillRect/>
          </a:stretch>
        </p:blipFill>
        <p:spPr>
          <a:xfrm>
            <a:off x="7358082" y="4709168"/>
            <a:ext cx="1571604" cy="2148832"/>
          </a:xfrm>
          <a:prstGeom prst="ellipse">
            <a:avLst/>
          </a:prstGeom>
          <a:ln>
            <a:noFill/>
          </a:ln>
          <a:effectLst>
            <a:softEdge rad="112500"/>
          </a:effectLst>
        </p:spPr>
      </p:pic>
      <p:sp>
        <p:nvSpPr>
          <p:cNvPr id="15" name="TextBox 14"/>
          <p:cNvSpPr txBox="1"/>
          <p:nvPr/>
        </p:nvSpPr>
        <p:spPr>
          <a:xfrm>
            <a:off x="7500958" y="2108828"/>
            <a:ext cx="1643042" cy="430887"/>
          </a:xfrm>
          <a:prstGeom prst="rect">
            <a:avLst/>
          </a:prstGeom>
          <a:noFill/>
        </p:spPr>
        <p:txBody>
          <a:bodyPr wrap="square" rtlCol="0">
            <a:spAutoFit/>
          </a:bodyPr>
          <a:lstStyle/>
          <a:p>
            <a:r>
              <a:rPr lang="ro-RO" sz="1100" dirty="0">
                <a:latin typeface="Times New Roman" pitchFamily="18" charset="0"/>
                <a:cs typeface="Times New Roman" pitchFamily="18" charset="0"/>
              </a:rPr>
              <a:t>Pro.înv.preșc.SZEKE</a:t>
            </a:r>
          </a:p>
          <a:p>
            <a:r>
              <a:rPr lang="ro-RO" sz="1100" dirty="0">
                <a:latin typeface="Times New Roman" pitchFamily="18" charset="0"/>
                <a:cs typeface="Times New Roman" pitchFamily="18" charset="0"/>
              </a:rPr>
              <a:t>REȘ MARIANA</a:t>
            </a:r>
          </a:p>
        </p:txBody>
      </p:sp>
      <p:sp>
        <p:nvSpPr>
          <p:cNvPr id="16" name="TextBox 15"/>
          <p:cNvSpPr txBox="1"/>
          <p:nvPr/>
        </p:nvSpPr>
        <p:spPr>
          <a:xfrm>
            <a:off x="7572397" y="4251969"/>
            <a:ext cx="1571603" cy="430887"/>
          </a:xfrm>
          <a:prstGeom prst="rect">
            <a:avLst/>
          </a:prstGeom>
          <a:noFill/>
        </p:spPr>
        <p:txBody>
          <a:bodyPr wrap="square" rtlCol="0">
            <a:spAutoFit/>
          </a:bodyPr>
          <a:lstStyle/>
          <a:p>
            <a:r>
              <a:rPr lang="ro-RO" sz="1100" dirty="0">
                <a:latin typeface="Times New Roman" pitchFamily="18" charset="0"/>
                <a:cs typeface="Times New Roman" pitchFamily="18" charset="0"/>
              </a:rPr>
              <a:t>Îngrijitoare MATEI IOANA</a:t>
            </a:r>
          </a:p>
        </p:txBody>
      </p:sp>
      <p:sp>
        <p:nvSpPr>
          <p:cNvPr id="17" name="TextBox 16"/>
          <p:cNvSpPr txBox="1"/>
          <p:nvPr/>
        </p:nvSpPr>
        <p:spPr>
          <a:xfrm>
            <a:off x="3428992" y="251440"/>
            <a:ext cx="184731" cy="369332"/>
          </a:xfrm>
          <a:prstGeom prst="rect">
            <a:avLst/>
          </a:prstGeom>
          <a:noFill/>
          <a:effectLst>
            <a:outerShdw blurRad="50800" dist="38100" dir="2700000" algn="tl" rotWithShape="0">
              <a:prstClr val="black">
                <a:alpha val="40000"/>
              </a:prstClr>
            </a:outerShdw>
          </a:effectLst>
        </p:spPr>
        <p:txBody>
          <a:bodyPr wrap="none" rtlCol="0">
            <a:spAutoFit/>
          </a:bodyPr>
          <a:lstStyle/>
          <a:p>
            <a:endParaRPr lang="ro-RO" dirty="0"/>
          </a:p>
        </p:txBody>
      </p:sp>
      <p:sp>
        <p:nvSpPr>
          <p:cNvPr id="18" name="Title 35"/>
          <p:cNvSpPr txBox="1">
            <a:spLocks/>
          </p:cNvSpPr>
          <p:nvPr/>
        </p:nvSpPr>
        <p:spPr>
          <a:xfrm>
            <a:off x="457200" y="0"/>
            <a:ext cx="7115196" cy="1180134"/>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o-RO" sz="3600" b="1" i="0" u="none" strike="noStrike" kern="1200" cap="all" spc="0" normalizeH="0" baseline="0" noProof="0" dirty="0">
                <a:ln>
                  <a:noFill/>
                </a:ln>
                <a:solidFill>
                  <a:srgbClr val="C00000"/>
                </a:solidFill>
                <a:effectLst>
                  <a:reflection blurRad="12700" stA="48000" endA="300" endPos="55000" dir="5400000" sy="-90000" algn="bl" rotWithShape="0"/>
                </a:effectLst>
                <a:uLnTx/>
                <a:uFillTx/>
                <a:latin typeface="Times New Roman" pitchFamily="18" charset="0"/>
                <a:ea typeface="+mj-ea"/>
                <a:cs typeface="Times New Roman" pitchFamily="18" charset="0"/>
              </a:rPr>
              <a:t>GRUPA MIJLOCIE</a:t>
            </a:r>
            <a:br>
              <a:rPr kumimoji="0" lang="ro-RO" sz="3600" b="1" i="0" u="none" strike="noStrike" kern="1200" cap="all" spc="0" normalizeH="0" baseline="0" noProof="0" dirty="0">
                <a:ln>
                  <a:noFill/>
                </a:ln>
                <a:solidFill>
                  <a:srgbClr val="C00000"/>
                </a:solidFill>
                <a:effectLst>
                  <a:reflection blurRad="12700" stA="48000" endA="300" endPos="55000" dir="5400000" sy="-90000" algn="bl" rotWithShape="0"/>
                </a:effectLst>
                <a:uLnTx/>
                <a:uFillTx/>
                <a:latin typeface="Times New Roman" pitchFamily="18" charset="0"/>
                <a:ea typeface="+mj-ea"/>
                <a:cs typeface="Times New Roman" pitchFamily="18" charset="0"/>
              </a:rPr>
            </a:br>
            <a:r>
              <a:rPr kumimoji="0" lang="ro-RO" sz="3600" b="1" i="0" u="none" strike="noStrike" kern="1200" cap="all" spc="0" normalizeH="0" baseline="0" noProof="0" dirty="0">
                <a:ln>
                  <a:noFill/>
                </a:ln>
                <a:solidFill>
                  <a:srgbClr val="C00000"/>
                </a:solidFill>
                <a:effectLst>
                  <a:reflection blurRad="12700" stA="48000" endA="300" endPos="55000" dir="5400000" sy="-90000" algn="bl" rotWithShape="0"/>
                </a:effectLst>
                <a:uLnTx/>
                <a:uFillTx/>
                <a:latin typeface="Times New Roman" pitchFamily="18" charset="0"/>
                <a:ea typeface="+mj-ea"/>
                <a:cs typeface="Times New Roman" pitchFamily="18" charset="0"/>
              </a:rPr>
              <a:t>-GRUPA ALBINUȚELOR-</a:t>
            </a:r>
          </a:p>
        </p:txBody>
      </p:sp>
      <p:pic>
        <p:nvPicPr>
          <p:cNvPr id="19" name="Picture 18" descr="Demian.jpg"/>
          <p:cNvPicPr>
            <a:picLocks noChangeAspect="1"/>
          </p:cNvPicPr>
          <p:nvPr/>
        </p:nvPicPr>
        <p:blipFill>
          <a:blip r:embed="rId7" cstate="print"/>
          <a:stretch>
            <a:fillRect/>
          </a:stretch>
        </p:blipFill>
        <p:spPr>
          <a:xfrm flipH="1">
            <a:off x="7391400" y="-1"/>
            <a:ext cx="1447800" cy="2119769"/>
          </a:xfrm>
          <a:prstGeom prst="ellipse">
            <a:avLst/>
          </a:prstGeom>
          <a:ln>
            <a:noFill/>
          </a:ln>
          <a:effectLst>
            <a:softEdge rad="112500"/>
          </a:effectLst>
        </p:spPr>
      </p:pic>
      <p:sp>
        <p:nvSpPr>
          <p:cNvPr id="20" name="TextBox 19"/>
          <p:cNvSpPr txBox="1"/>
          <p:nvPr/>
        </p:nvSpPr>
        <p:spPr>
          <a:xfrm>
            <a:off x="7315200" y="0"/>
            <a:ext cx="1571605" cy="430887"/>
          </a:xfrm>
          <a:prstGeom prst="rect">
            <a:avLst/>
          </a:prstGeom>
          <a:noFill/>
        </p:spPr>
        <p:txBody>
          <a:bodyPr wrap="square" rtlCol="0">
            <a:spAutoFit/>
          </a:bodyPr>
          <a:lstStyle/>
          <a:p>
            <a:r>
              <a:rPr lang="ro-RO" sz="1100" dirty="0">
                <a:latin typeface="Times New Roman" pitchFamily="18" charset="0"/>
                <a:cs typeface="Times New Roman" pitchFamily="18" charset="0"/>
              </a:rPr>
              <a:t>Prof.înv.preșc.DEMIAN LILIANA</a:t>
            </a: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276</TotalTime>
  <Words>578</Words>
  <Application>Microsoft Office PowerPoint</Application>
  <PresentationFormat>On-screen Show (4:3)</PresentationFormat>
  <Paragraphs>91</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Trek</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POVESTEA DOVLEACULUI BUCĂTAR</vt:lpstr>
      <vt:lpstr>Slide 17</vt:lpstr>
      <vt:lpstr>Slide 18</vt:lpstr>
      <vt:lpstr>Slide 19</vt:lpstr>
      <vt:lpstr>Slide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GPP DEDA</dc:creator>
  <cp:lastModifiedBy>Lic_deda26</cp:lastModifiedBy>
  <cp:revision>36</cp:revision>
  <dcterms:created xsi:type="dcterms:W3CDTF">2006-08-16T00:00:00Z</dcterms:created>
  <dcterms:modified xsi:type="dcterms:W3CDTF">2022-01-19T19:44:36Z</dcterms:modified>
</cp:coreProperties>
</file>